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
  </p:notesMasterIdLst>
  <p:sldIdLst>
    <p:sldId id="258" r:id="rId2"/>
    <p:sldId id="260" r:id="rId3"/>
    <p:sldId id="365" r:id="rId4"/>
    <p:sldId id="283" r:id="rId5"/>
    <p:sldId id="342" r:id="rId6"/>
    <p:sldId id="345" r:id="rId7"/>
    <p:sldId id="343" r:id="rId8"/>
    <p:sldId id="344" r:id="rId9"/>
    <p:sldId id="346" r:id="rId10"/>
    <p:sldId id="347" r:id="rId11"/>
    <p:sldId id="352" r:id="rId12"/>
    <p:sldId id="348" r:id="rId13"/>
    <p:sldId id="349" r:id="rId14"/>
    <p:sldId id="350" r:id="rId15"/>
    <p:sldId id="356" r:id="rId16"/>
    <p:sldId id="354" r:id="rId17"/>
    <p:sldId id="355" r:id="rId18"/>
    <p:sldId id="363" r:id="rId19"/>
    <p:sldId id="364" r:id="rId20"/>
    <p:sldId id="351" r:id="rId21"/>
    <p:sldId id="360" r:id="rId22"/>
    <p:sldId id="357" r:id="rId23"/>
    <p:sldId id="361" r:id="rId24"/>
    <p:sldId id="358" r:id="rId25"/>
    <p:sldId id="359" r:id="rId26"/>
    <p:sldId id="362" r:id="rId27"/>
    <p:sldId id="353" r:id="rId28"/>
    <p:sldId id="341"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8">
          <p15:clr>
            <a:srgbClr val="A4A3A4"/>
          </p15:clr>
        </p15:guide>
        <p15:guide id="2" pos="289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CF6E"/>
    <a:srgbClr val="487330"/>
    <a:srgbClr val="88C369"/>
    <a:srgbClr val="5E923D"/>
    <a:srgbClr val="A5CD8F"/>
    <a:srgbClr val="3D6329"/>
    <a:srgbClr val="8FC078"/>
    <a:srgbClr val="9CCE80"/>
    <a:srgbClr val="0B48C2"/>
    <a:srgbClr val="E9EC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49"/>
    <p:restoredTop sz="85946" autoAdjust="0"/>
  </p:normalViewPr>
  <p:slideViewPr>
    <p:cSldViewPr snapToGrid="0" snapToObjects="1" showGuides="1">
      <p:cViewPr varScale="1">
        <p:scale>
          <a:sx n="84" d="100"/>
          <a:sy n="84" d="100"/>
        </p:scale>
        <p:origin x="822" y="102"/>
      </p:cViewPr>
      <p:guideLst>
        <p:guide orient="horz" pos="1588"/>
        <p:guide pos="2894"/>
      </p:guideLst>
    </p:cSldViewPr>
  </p:slideViewPr>
  <p:outlineViewPr>
    <p:cViewPr>
      <p:scale>
        <a:sx n="33" d="100"/>
        <a:sy n="33" d="100"/>
      </p:scale>
      <p:origin x="0" y="0"/>
    </p:cViewPr>
  </p:outlin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209D490-3832-48CE-88A7-42E5FEB0B799}" type="doc">
      <dgm:prSet loTypeId="urn:microsoft.com/office/officeart/2005/8/layout/venn3#4" loCatId="relationship" qsTypeId="urn:microsoft.com/office/officeart/2005/8/quickstyle/simple1#2" qsCatId="simple" csTypeId="urn:microsoft.com/office/officeart/2005/8/colors/colorful1#2" csCatId="accent1" phldr="1"/>
      <dgm:spPr/>
      <dgm:t>
        <a:bodyPr/>
        <a:lstStyle/>
        <a:p>
          <a:endParaRPr lang="zh-CN" altLang="en-US"/>
        </a:p>
      </dgm:t>
    </dgm:pt>
    <dgm:pt modelId="{16FF3CD7-CD1B-43E7-ADA1-9BD0ABDE7453}">
      <dgm:prSet phldrT="[文本]" phldr="0" custT="1"/>
      <dgm:spPr/>
      <dgm:t>
        <a:bodyPr vert="horz" wrap="square"/>
        <a:lstStyle/>
        <a:p>
          <a:pPr>
            <a:lnSpc>
              <a:spcPct val="100000"/>
            </a:lnSpc>
            <a:spcBef>
              <a:spcPct val="0"/>
            </a:spcBef>
            <a:spcAft>
              <a:spcPct val="35000"/>
            </a:spcAft>
          </a:pPr>
          <a:r>
            <a:rPr lang="en-US" altLang="zh-CN" sz="2400" dirty="0" err="1" smtClean="0">
              <a:latin typeface="Times New Roman" panose="02020603050405020304" pitchFamily="18" charset="0"/>
              <a:cs typeface="宋体" charset="0"/>
              <a:sym typeface="+mn-ea"/>
            </a:rPr>
            <a:t>xdp</a:t>
          </a:r>
          <a:endParaRPr lang="zh-CN" altLang="en-US" sz="2400" dirty="0">
            <a:latin typeface="Times New Roman" panose="02020603050405020304" pitchFamily="18" charset="0"/>
            <a:cs typeface="宋体" charset="0"/>
            <a:sym typeface="+mn-ea"/>
          </a:endParaRPr>
        </a:p>
      </dgm:t>
    </dgm:pt>
    <dgm:pt modelId="{01158443-6035-4DDC-8D78-2B6A8E21AFAE}" type="parTrans" cxnId="{0531DCE0-82CB-43F6-AEA5-1CBAE70B2A2D}">
      <dgm:prSet/>
      <dgm:spPr/>
      <dgm:t>
        <a:bodyPr/>
        <a:lstStyle/>
        <a:p>
          <a:endParaRPr lang="zh-CN" altLang="en-US"/>
        </a:p>
      </dgm:t>
    </dgm:pt>
    <dgm:pt modelId="{085E6240-A1E5-44C7-807D-136724990C00}" type="sibTrans" cxnId="{0531DCE0-82CB-43F6-AEA5-1CBAE70B2A2D}">
      <dgm:prSet/>
      <dgm:spPr/>
      <dgm:t>
        <a:bodyPr/>
        <a:lstStyle/>
        <a:p>
          <a:endParaRPr lang="zh-CN" altLang="en-US"/>
        </a:p>
      </dgm:t>
    </dgm:pt>
    <dgm:pt modelId="{5CC2ECAC-253E-42C2-B5D0-20CB09C9A6EC}">
      <dgm:prSet phldrT="[文本]" phldr="0" custT="1"/>
      <dgm:spPr/>
      <dgm:t>
        <a:bodyPr vert="horz" wrap="square"/>
        <a:lstStyle/>
        <a:p>
          <a:pPr>
            <a:lnSpc>
              <a:spcPct val="100000"/>
            </a:lnSpc>
            <a:spcBef>
              <a:spcPct val="0"/>
            </a:spcBef>
            <a:spcAft>
              <a:spcPct val="35000"/>
            </a:spcAft>
          </a:pPr>
          <a:r>
            <a:rPr lang="en-US" sz="2400" dirty="0" err="1" smtClean="0">
              <a:latin typeface="Times New Roman" panose="02020603050405020304" pitchFamily="18" charset="0"/>
              <a:cs typeface="宋体" charset="0"/>
              <a:sym typeface="+mn-ea"/>
            </a:rPr>
            <a:t>tc</a:t>
          </a:r>
          <a:endParaRPr lang="zh-CN" altLang="en-US" sz="2400" dirty="0">
            <a:latin typeface="Times New Roman" panose="02020603050405020304" pitchFamily="18" charset="0"/>
            <a:cs typeface="宋体" charset="0"/>
            <a:sym typeface="+mn-ea"/>
          </a:endParaRPr>
        </a:p>
      </dgm:t>
    </dgm:pt>
    <dgm:pt modelId="{90C79B6F-D96D-450C-AB20-256538E1E0BC}" type="parTrans" cxnId="{D089FB66-8CC6-44A2-B126-131D097EC8E1}">
      <dgm:prSet/>
      <dgm:spPr/>
      <dgm:t>
        <a:bodyPr/>
        <a:lstStyle/>
        <a:p>
          <a:endParaRPr lang="zh-CN" altLang="en-US"/>
        </a:p>
      </dgm:t>
    </dgm:pt>
    <dgm:pt modelId="{9FB5889C-CAAC-46F2-80F6-BAD8969188A0}" type="sibTrans" cxnId="{D089FB66-8CC6-44A2-B126-131D097EC8E1}">
      <dgm:prSet/>
      <dgm:spPr/>
      <dgm:t>
        <a:bodyPr/>
        <a:lstStyle/>
        <a:p>
          <a:endParaRPr lang="zh-CN" altLang="en-US"/>
        </a:p>
      </dgm:t>
    </dgm:pt>
    <dgm:pt modelId="{99613576-2E0D-4362-84C0-CA41C5EA901B}">
      <dgm:prSet phldrT="[文本]" phldr="0" custT="1"/>
      <dgm:spPr/>
      <dgm:t>
        <a:bodyPr vert="horz" wrap="square"/>
        <a:lstStyle/>
        <a:p>
          <a:pPr>
            <a:lnSpc>
              <a:spcPct val="100000"/>
            </a:lnSpc>
            <a:spcBef>
              <a:spcPct val="0"/>
            </a:spcBef>
            <a:spcAft>
              <a:spcPct val="35000"/>
            </a:spcAft>
          </a:pPr>
          <a:r>
            <a:rPr lang="en-US" sz="2400" dirty="0" err="1" smtClean="0">
              <a:latin typeface="Times New Roman" panose="02020603050405020304" pitchFamily="18" charset="0"/>
              <a:cs typeface="宋体" charset="0"/>
              <a:sym typeface="+mn-ea"/>
            </a:rPr>
            <a:t>sockops</a:t>
          </a:r>
          <a:endParaRPr lang="zh-CN" altLang="en-US" sz="2400" dirty="0">
            <a:latin typeface="Times New Roman" panose="02020603050405020304" pitchFamily="18" charset="0"/>
            <a:cs typeface="宋体" charset="0"/>
            <a:sym typeface="+mn-ea"/>
          </a:endParaRPr>
        </a:p>
      </dgm:t>
    </dgm:pt>
    <dgm:pt modelId="{63D1C447-44DA-450E-B12D-CF7C3124E0A1}" type="parTrans" cxnId="{2253E7AA-0A03-49BD-8B08-89625C926AB6}">
      <dgm:prSet/>
      <dgm:spPr/>
      <dgm:t>
        <a:bodyPr/>
        <a:lstStyle/>
        <a:p>
          <a:endParaRPr lang="zh-CN" altLang="en-US"/>
        </a:p>
      </dgm:t>
    </dgm:pt>
    <dgm:pt modelId="{6A71915A-BF48-4D8D-8C0E-4E1DBCD20CF6}" type="sibTrans" cxnId="{2253E7AA-0A03-49BD-8B08-89625C926AB6}">
      <dgm:prSet/>
      <dgm:spPr/>
      <dgm:t>
        <a:bodyPr/>
        <a:lstStyle/>
        <a:p>
          <a:endParaRPr lang="zh-CN" altLang="en-US"/>
        </a:p>
      </dgm:t>
    </dgm:pt>
    <dgm:pt modelId="{9CFDD5FC-64EC-4695-9D01-AB259C7EF765}" type="pres">
      <dgm:prSet presAssocID="{6209D490-3832-48CE-88A7-42E5FEB0B799}" presName="Name0" presStyleCnt="0">
        <dgm:presLayoutVars>
          <dgm:dir/>
          <dgm:resizeHandles val="exact"/>
        </dgm:presLayoutVars>
      </dgm:prSet>
      <dgm:spPr/>
      <dgm:t>
        <a:bodyPr/>
        <a:lstStyle/>
        <a:p>
          <a:endParaRPr lang="zh-CN" altLang="en-US"/>
        </a:p>
      </dgm:t>
    </dgm:pt>
    <dgm:pt modelId="{8E4F30A2-E450-4441-8E45-11147C0B499F}" type="pres">
      <dgm:prSet presAssocID="{16FF3CD7-CD1B-43E7-ADA1-9BD0ABDE7453}" presName="Name5" presStyleLbl="vennNode1" presStyleIdx="0" presStyleCnt="3">
        <dgm:presLayoutVars>
          <dgm:bulletEnabled val="1"/>
        </dgm:presLayoutVars>
      </dgm:prSet>
      <dgm:spPr/>
      <dgm:t>
        <a:bodyPr/>
        <a:lstStyle/>
        <a:p>
          <a:endParaRPr lang="zh-CN" altLang="en-US"/>
        </a:p>
      </dgm:t>
    </dgm:pt>
    <dgm:pt modelId="{2892F083-0B2C-4BE7-8AEE-D4B569043045}" type="pres">
      <dgm:prSet presAssocID="{085E6240-A1E5-44C7-807D-136724990C00}" presName="space" presStyleCnt="0"/>
      <dgm:spPr/>
    </dgm:pt>
    <dgm:pt modelId="{CC430880-FF16-4657-B783-1E97645B6A49}" type="pres">
      <dgm:prSet presAssocID="{5CC2ECAC-253E-42C2-B5D0-20CB09C9A6EC}" presName="Name5" presStyleLbl="vennNode1" presStyleIdx="1" presStyleCnt="3">
        <dgm:presLayoutVars>
          <dgm:bulletEnabled val="1"/>
        </dgm:presLayoutVars>
      </dgm:prSet>
      <dgm:spPr/>
      <dgm:t>
        <a:bodyPr/>
        <a:lstStyle/>
        <a:p>
          <a:endParaRPr lang="zh-CN" altLang="en-US"/>
        </a:p>
      </dgm:t>
    </dgm:pt>
    <dgm:pt modelId="{C7143304-535F-4D7E-BA7A-124DAAEF68F4}" type="pres">
      <dgm:prSet presAssocID="{9FB5889C-CAAC-46F2-80F6-BAD8969188A0}" presName="space" presStyleCnt="0"/>
      <dgm:spPr/>
    </dgm:pt>
    <dgm:pt modelId="{9AA6D961-60F7-4B6F-9220-259600B8DE7B}" type="pres">
      <dgm:prSet presAssocID="{99613576-2E0D-4362-84C0-CA41C5EA901B}" presName="Name5" presStyleLbl="vennNode1" presStyleIdx="2" presStyleCnt="3">
        <dgm:presLayoutVars>
          <dgm:bulletEnabled val="1"/>
        </dgm:presLayoutVars>
      </dgm:prSet>
      <dgm:spPr/>
      <dgm:t>
        <a:bodyPr/>
        <a:lstStyle/>
        <a:p>
          <a:endParaRPr lang="zh-CN" altLang="en-US"/>
        </a:p>
      </dgm:t>
    </dgm:pt>
  </dgm:ptLst>
  <dgm:cxnLst>
    <dgm:cxn modelId="{2253E7AA-0A03-49BD-8B08-89625C926AB6}" srcId="{6209D490-3832-48CE-88A7-42E5FEB0B799}" destId="{99613576-2E0D-4362-84C0-CA41C5EA901B}" srcOrd="2" destOrd="0" parTransId="{63D1C447-44DA-450E-B12D-CF7C3124E0A1}" sibTransId="{6A71915A-BF48-4D8D-8C0E-4E1DBCD20CF6}"/>
    <dgm:cxn modelId="{0531DCE0-82CB-43F6-AEA5-1CBAE70B2A2D}" srcId="{6209D490-3832-48CE-88A7-42E5FEB0B799}" destId="{16FF3CD7-CD1B-43E7-ADA1-9BD0ABDE7453}" srcOrd="0" destOrd="0" parTransId="{01158443-6035-4DDC-8D78-2B6A8E21AFAE}" sibTransId="{085E6240-A1E5-44C7-807D-136724990C00}"/>
    <dgm:cxn modelId="{CF763CB9-56BD-49D8-AE80-D833AECFD244}" type="presOf" srcId="{5CC2ECAC-253E-42C2-B5D0-20CB09C9A6EC}" destId="{CC430880-FF16-4657-B783-1E97645B6A49}" srcOrd="0" destOrd="0" presId="urn:microsoft.com/office/officeart/2005/8/layout/venn3#4"/>
    <dgm:cxn modelId="{10B0181C-8118-4F47-9F28-B3961316B266}" type="presOf" srcId="{16FF3CD7-CD1B-43E7-ADA1-9BD0ABDE7453}" destId="{8E4F30A2-E450-4441-8E45-11147C0B499F}" srcOrd="0" destOrd="0" presId="urn:microsoft.com/office/officeart/2005/8/layout/venn3#4"/>
    <dgm:cxn modelId="{D089FB66-8CC6-44A2-B126-131D097EC8E1}" srcId="{6209D490-3832-48CE-88A7-42E5FEB0B799}" destId="{5CC2ECAC-253E-42C2-B5D0-20CB09C9A6EC}" srcOrd="1" destOrd="0" parTransId="{90C79B6F-D96D-450C-AB20-256538E1E0BC}" sibTransId="{9FB5889C-CAAC-46F2-80F6-BAD8969188A0}"/>
    <dgm:cxn modelId="{671B2CB3-95AF-4F63-9806-930FE0A31FD9}" type="presOf" srcId="{6209D490-3832-48CE-88A7-42E5FEB0B799}" destId="{9CFDD5FC-64EC-4695-9D01-AB259C7EF765}" srcOrd="0" destOrd="0" presId="urn:microsoft.com/office/officeart/2005/8/layout/venn3#4"/>
    <dgm:cxn modelId="{A3926162-A7DD-44A3-BB46-992ADEC2FC3E}" type="presOf" srcId="{99613576-2E0D-4362-84C0-CA41C5EA901B}" destId="{9AA6D961-60F7-4B6F-9220-259600B8DE7B}" srcOrd="0" destOrd="0" presId="urn:microsoft.com/office/officeart/2005/8/layout/venn3#4"/>
    <dgm:cxn modelId="{D08B9F12-67D9-40DB-8103-845D40CD7FBA}" type="presParOf" srcId="{9CFDD5FC-64EC-4695-9D01-AB259C7EF765}" destId="{8E4F30A2-E450-4441-8E45-11147C0B499F}" srcOrd="0" destOrd="0" presId="urn:microsoft.com/office/officeart/2005/8/layout/venn3#4"/>
    <dgm:cxn modelId="{7952DDA1-E5C4-4B13-97F3-3E66DA5037CD}" type="presParOf" srcId="{9CFDD5FC-64EC-4695-9D01-AB259C7EF765}" destId="{2892F083-0B2C-4BE7-8AEE-D4B569043045}" srcOrd="1" destOrd="0" presId="urn:microsoft.com/office/officeart/2005/8/layout/venn3#4"/>
    <dgm:cxn modelId="{ACC98463-6327-48A6-A73C-FAE0A0112887}" type="presParOf" srcId="{9CFDD5FC-64EC-4695-9D01-AB259C7EF765}" destId="{CC430880-FF16-4657-B783-1E97645B6A49}" srcOrd="2" destOrd="0" presId="urn:microsoft.com/office/officeart/2005/8/layout/venn3#4"/>
    <dgm:cxn modelId="{4E12A48E-7129-4BD9-BE07-93C58E609B63}" type="presParOf" srcId="{9CFDD5FC-64EC-4695-9D01-AB259C7EF765}" destId="{C7143304-535F-4D7E-BA7A-124DAAEF68F4}" srcOrd="3" destOrd="0" presId="urn:microsoft.com/office/officeart/2005/8/layout/venn3#4"/>
    <dgm:cxn modelId="{88361A34-A985-408D-82D0-A6E2F402AC4D}" type="presParOf" srcId="{9CFDD5FC-64EC-4695-9D01-AB259C7EF765}" destId="{9AA6D961-60F7-4B6F-9220-259600B8DE7B}" srcOrd="4" destOrd="0" presId="urn:microsoft.com/office/officeart/2005/8/layout/venn3#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4F30A2-E450-4441-8E45-11147C0B499F}">
      <dsp:nvSpPr>
        <dsp:cNvPr id="0" name=""/>
        <dsp:cNvSpPr/>
      </dsp:nvSpPr>
      <dsp:spPr>
        <a:xfrm>
          <a:off x="2699" y="284042"/>
          <a:ext cx="2360128" cy="2360128"/>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29886" tIns="30480" rIns="129886" bIns="30480" numCol="1" spcCol="1270" anchor="ctr" anchorCtr="0">
          <a:noAutofit/>
        </a:bodyPr>
        <a:lstStyle/>
        <a:p>
          <a:pPr lvl="0" algn="ctr" defTabSz="1066800">
            <a:lnSpc>
              <a:spcPct val="100000"/>
            </a:lnSpc>
            <a:spcBef>
              <a:spcPct val="0"/>
            </a:spcBef>
            <a:spcAft>
              <a:spcPct val="35000"/>
            </a:spcAft>
          </a:pPr>
          <a:r>
            <a:rPr lang="en-US" altLang="zh-CN" sz="2400" kern="1200" dirty="0" err="1" smtClean="0">
              <a:latin typeface="Times New Roman" panose="02020603050405020304" pitchFamily="18" charset="0"/>
              <a:cs typeface="宋体" charset="0"/>
              <a:sym typeface="+mn-ea"/>
            </a:rPr>
            <a:t>xdp</a:t>
          </a:r>
          <a:endParaRPr lang="zh-CN" altLang="en-US" sz="2400" kern="1200" dirty="0">
            <a:latin typeface="Times New Roman" panose="02020603050405020304" pitchFamily="18" charset="0"/>
            <a:cs typeface="宋体" charset="0"/>
            <a:sym typeface="+mn-ea"/>
          </a:endParaRPr>
        </a:p>
      </dsp:txBody>
      <dsp:txXfrm>
        <a:off x="348332" y="629675"/>
        <a:ext cx="1668862" cy="1668862"/>
      </dsp:txXfrm>
    </dsp:sp>
    <dsp:sp modelId="{CC430880-FF16-4657-B783-1E97645B6A49}">
      <dsp:nvSpPr>
        <dsp:cNvPr id="0" name=""/>
        <dsp:cNvSpPr/>
      </dsp:nvSpPr>
      <dsp:spPr>
        <a:xfrm>
          <a:off x="1890801" y="284042"/>
          <a:ext cx="2360128" cy="2360128"/>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29886" tIns="30480" rIns="129886" bIns="30480" numCol="1" spcCol="1270" anchor="ctr" anchorCtr="0">
          <a:noAutofit/>
        </a:bodyPr>
        <a:lstStyle/>
        <a:p>
          <a:pPr lvl="0" algn="ctr" defTabSz="1066800">
            <a:lnSpc>
              <a:spcPct val="100000"/>
            </a:lnSpc>
            <a:spcBef>
              <a:spcPct val="0"/>
            </a:spcBef>
            <a:spcAft>
              <a:spcPct val="35000"/>
            </a:spcAft>
          </a:pPr>
          <a:r>
            <a:rPr lang="en-US" sz="2400" kern="1200" dirty="0" err="1" smtClean="0">
              <a:latin typeface="Times New Roman" panose="02020603050405020304" pitchFamily="18" charset="0"/>
              <a:cs typeface="宋体" charset="0"/>
              <a:sym typeface="+mn-ea"/>
            </a:rPr>
            <a:t>tc</a:t>
          </a:r>
          <a:endParaRPr lang="zh-CN" altLang="en-US" sz="2400" kern="1200" dirty="0">
            <a:latin typeface="Times New Roman" panose="02020603050405020304" pitchFamily="18" charset="0"/>
            <a:cs typeface="宋体" charset="0"/>
            <a:sym typeface="+mn-ea"/>
          </a:endParaRPr>
        </a:p>
      </dsp:txBody>
      <dsp:txXfrm>
        <a:off x="2236434" y="629675"/>
        <a:ext cx="1668862" cy="1668862"/>
      </dsp:txXfrm>
    </dsp:sp>
    <dsp:sp modelId="{9AA6D961-60F7-4B6F-9220-259600B8DE7B}">
      <dsp:nvSpPr>
        <dsp:cNvPr id="0" name=""/>
        <dsp:cNvSpPr/>
      </dsp:nvSpPr>
      <dsp:spPr>
        <a:xfrm>
          <a:off x="3778904" y="284042"/>
          <a:ext cx="2360128" cy="2360128"/>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29886" tIns="30480" rIns="129886" bIns="30480" numCol="1" spcCol="1270" anchor="ctr" anchorCtr="0">
          <a:noAutofit/>
        </a:bodyPr>
        <a:lstStyle/>
        <a:p>
          <a:pPr lvl="0" algn="ctr" defTabSz="1066800">
            <a:lnSpc>
              <a:spcPct val="100000"/>
            </a:lnSpc>
            <a:spcBef>
              <a:spcPct val="0"/>
            </a:spcBef>
            <a:spcAft>
              <a:spcPct val="35000"/>
            </a:spcAft>
          </a:pPr>
          <a:r>
            <a:rPr lang="en-US" sz="2400" kern="1200" dirty="0" err="1" smtClean="0">
              <a:latin typeface="Times New Roman" panose="02020603050405020304" pitchFamily="18" charset="0"/>
              <a:cs typeface="宋体" charset="0"/>
              <a:sym typeface="+mn-ea"/>
            </a:rPr>
            <a:t>sockops</a:t>
          </a:r>
          <a:endParaRPr lang="zh-CN" altLang="en-US" sz="2400" kern="1200" dirty="0">
            <a:latin typeface="Times New Roman" panose="02020603050405020304" pitchFamily="18" charset="0"/>
            <a:cs typeface="宋体" charset="0"/>
            <a:sym typeface="+mn-ea"/>
          </a:endParaRPr>
        </a:p>
      </dsp:txBody>
      <dsp:txXfrm>
        <a:off x="4124537" y="629675"/>
        <a:ext cx="1668862" cy="1668862"/>
      </dsp:txXfrm>
    </dsp:sp>
  </dsp:spTree>
</dsp:drawing>
</file>

<file path=ppt/diagrams/layout1.xml><?xml version="1.0" encoding="utf-8"?>
<dgm:layoutDef xmlns:dgm="http://schemas.openxmlformats.org/drawingml/2006/diagram" xmlns:a="http://schemas.openxmlformats.org/drawingml/2006/main" uniqueId="urn:microsoft.com/office/officeart/2005/8/layout/venn3#4">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linDir" val="fromR"/>
          <dgm:param type="fallback" val="2D"/>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HorzCh" val="ctr"/>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6DA62-31C4-9C43-BF30-8D0B6EC44B9D}" type="datetimeFigureOut">
              <a:rPr kumimoji="1" lang="zh-CN" altLang="en-US" smtClean="0"/>
              <a:t>2022/12/19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A13B2D-356E-AC41-A9F2-9AF187080476}" type="slidenum">
              <a:rPr kumimoji="1" lang="zh-CN" altLang="en-US" smtClean="0"/>
              <a:t>‹#›</a:t>
            </a:fld>
            <a:endParaRPr kumimoji="1" lang="zh-CN" altLang="en-US"/>
          </a:p>
        </p:txBody>
      </p:sp>
    </p:spTree>
    <p:extLst>
      <p:ext uri="{BB962C8B-B14F-4D97-AF65-F5344CB8AC3E}">
        <p14:creationId xmlns:p14="http://schemas.microsoft.com/office/powerpoint/2010/main" val="1783366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4A13B2D-356E-AC41-A9F2-9AF187080476}" type="slidenum">
              <a:rPr kumimoji="1" lang="zh-CN" altLang="en-US" smtClean="0"/>
              <a:t>1</a:t>
            </a:fld>
            <a:endParaRPr kumimoji="1" lang="zh-CN" altLang="en-US"/>
          </a:p>
        </p:txBody>
      </p:sp>
    </p:spTree>
    <p:extLst>
      <p:ext uri="{BB962C8B-B14F-4D97-AF65-F5344CB8AC3E}">
        <p14:creationId xmlns:p14="http://schemas.microsoft.com/office/powerpoint/2010/main" val="4242692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A13B2D-356E-AC41-A9F2-9AF187080476}" type="slidenum">
              <a:rPr kumimoji="1" lang="zh-CN" altLang="en-US" smtClean="0"/>
              <a:t>3</a:t>
            </a:fld>
            <a:endParaRPr kumimoji="1" lang="zh-CN" altLang="en-US"/>
          </a:p>
        </p:txBody>
      </p:sp>
    </p:spTree>
    <p:extLst>
      <p:ext uri="{BB962C8B-B14F-4D97-AF65-F5344CB8AC3E}">
        <p14:creationId xmlns:p14="http://schemas.microsoft.com/office/powerpoint/2010/main" val="3105603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宋体" panose="02010600030101010101" pitchFamily="2" charset="-122"/>
                <a:ea typeface="宋体" panose="02010600030101010101" pitchFamily="2" charset="-122"/>
              </a:rPr>
              <a:t>可能是因为</a:t>
            </a:r>
            <a:r>
              <a:rPr lang="en-US" altLang="zh-CN" dirty="0" err="1" smtClean="0">
                <a:latin typeface="宋体" panose="02010600030101010101" pitchFamily="2" charset="-122"/>
                <a:ea typeface="宋体" panose="02010600030101010101" pitchFamily="2" charset="-122"/>
              </a:rPr>
              <a:t>imm</a:t>
            </a:r>
            <a:r>
              <a:rPr lang="zh-CN" altLang="en-US" dirty="0" smtClean="0">
                <a:latin typeface="宋体" panose="02010600030101010101" pitchFamily="2" charset="-122"/>
                <a:ea typeface="宋体" panose="02010600030101010101" pitchFamily="2" charset="-122"/>
              </a:rPr>
              <a:t>是</a:t>
            </a:r>
            <a:r>
              <a:rPr lang="en-US" altLang="zh-CN" dirty="0" smtClean="0">
                <a:latin typeface="宋体" panose="02010600030101010101" pitchFamily="2" charset="-122"/>
                <a:ea typeface="宋体" panose="02010600030101010101" pitchFamily="2" charset="-122"/>
              </a:rPr>
              <a:t>32</a:t>
            </a:r>
            <a:r>
              <a:rPr lang="zh-CN" altLang="en-US" dirty="0" smtClean="0">
                <a:latin typeface="宋体" panose="02010600030101010101" pitchFamily="2" charset="-122"/>
                <a:ea typeface="宋体" panose="02010600030101010101" pitchFamily="2" charset="-122"/>
              </a:rPr>
              <a:t>位，而函数地址是</a:t>
            </a:r>
            <a:r>
              <a:rPr lang="en-US" altLang="zh-CN" dirty="0" smtClean="0">
                <a:latin typeface="宋体" panose="02010600030101010101" pitchFamily="2" charset="-122"/>
                <a:ea typeface="宋体" panose="02010600030101010101" pitchFamily="2" charset="-122"/>
              </a:rPr>
              <a:t>64</a:t>
            </a:r>
            <a:endParaRPr lang="zh-CN" altLang="en-US" dirty="0"/>
          </a:p>
        </p:txBody>
      </p:sp>
      <p:sp>
        <p:nvSpPr>
          <p:cNvPr id="4" name="灯片编号占位符 3"/>
          <p:cNvSpPr>
            <a:spLocks noGrp="1"/>
          </p:cNvSpPr>
          <p:nvPr>
            <p:ph type="sldNum" sz="quarter" idx="10"/>
          </p:nvPr>
        </p:nvSpPr>
        <p:spPr/>
        <p:txBody>
          <a:bodyPr/>
          <a:lstStyle/>
          <a:p>
            <a:fld id="{B4A13B2D-356E-AC41-A9F2-9AF187080476}" type="slidenum">
              <a:rPr kumimoji="1" lang="zh-CN" altLang="en-US" smtClean="0"/>
              <a:t>8</a:t>
            </a:fld>
            <a:endParaRPr kumimoji="1" lang="zh-CN" altLang="en-US"/>
          </a:p>
        </p:txBody>
      </p:sp>
    </p:spTree>
    <p:extLst>
      <p:ext uri="{BB962C8B-B14F-4D97-AF65-F5344CB8AC3E}">
        <p14:creationId xmlns:p14="http://schemas.microsoft.com/office/powerpoint/2010/main" val="1984569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A13B2D-356E-AC41-A9F2-9AF187080476}" type="slidenum">
              <a:rPr kumimoji="1" lang="zh-CN" altLang="en-US" smtClean="0"/>
              <a:t>19</a:t>
            </a:fld>
            <a:endParaRPr kumimoji="1" lang="zh-CN" altLang="en-US"/>
          </a:p>
        </p:txBody>
      </p:sp>
    </p:spTree>
    <p:extLst>
      <p:ext uri="{BB962C8B-B14F-4D97-AF65-F5344CB8AC3E}">
        <p14:creationId xmlns:p14="http://schemas.microsoft.com/office/powerpoint/2010/main" val="3737083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4A13B2D-356E-AC41-A9F2-9AF187080476}" type="slidenum">
              <a:rPr kumimoji="1" lang="zh-CN" altLang="en-US" smtClean="0"/>
              <a:t>28</a:t>
            </a:fld>
            <a:endParaRPr kumimoji="1" lang="zh-CN" altLang="en-US"/>
          </a:p>
        </p:txBody>
      </p:sp>
    </p:spTree>
    <p:extLst>
      <p:ext uri="{BB962C8B-B14F-4D97-AF65-F5344CB8AC3E}">
        <p14:creationId xmlns:p14="http://schemas.microsoft.com/office/powerpoint/2010/main" val="4256413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660F4BA8-ACD9-764E-B993-A517DA9ADABB}" type="datetimeFigureOut">
              <a:rPr kumimoji="1" lang="zh-CN" altLang="en-US" smtClean="0"/>
              <a:t>2022/12/19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FA47A2B-BDD0-3346-A6CF-43438B678184}"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60F4BA8-ACD9-764E-B993-A517DA9ADABB}" type="datetimeFigureOut">
              <a:rPr kumimoji="1" lang="zh-CN" altLang="en-US" smtClean="0"/>
              <a:t>2022/12/19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FA47A2B-BDD0-3346-A6CF-43438B678184}"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60F4BA8-ACD9-764E-B993-A517DA9ADABB}" type="datetimeFigureOut">
              <a:rPr kumimoji="1" lang="zh-CN" altLang="en-US" smtClean="0"/>
              <a:t>2022/12/19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FA47A2B-BDD0-3346-A6CF-43438B678184}"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60F4BA8-ACD9-764E-B993-A517DA9ADABB}" type="datetimeFigureOut">
              <a:rPr kumimoji="1" lang="zh-CN" altLang="en-US" smtClean="0"/>
              <a:t>2022/12/19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FA47A2B-BDD0-3346-A6CF-43438B678184}"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60F4BA8-ACD9-764E-B993-A517DA9ADABB}" type="datetimeFigureOut">
              <a:rPr kumimoji="1" lang="zh-CN" altLang="en-US" smtClean="0"/>
              <a:t>2022/12/19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FA47A2B-BDD0-3346-A6CF-43438B678184}"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660F4BA8-ACD9-764E-B993-A517DA9ADABB}" type="datetimeFigureOut">
              <a:rPr kumimoji="1" lang="zh-CN" altLang="en-US" smtClean="0"/>
              <a:t>2022/12/19</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FFA47A2B-BDD0-3346-A6CF-43438B678184}"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660F4BA8-ACD9-764E-B993-A517DA9ADABB}" type="datetimeFigureOut">
              <a:rPr kumimoji="1" lang="zh-CN" altLang="en-US" smtClean="0"/>
              <a:t>2022/12/19</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FFA47A2B-BDD0-3346-A6CF-43438B678184}"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60F4BA8-ACD9-764E-B993-A517DA9ADABB}" type="datetimeFigureOut">
              <a:rPr kumimoji="1" lang="zh-CN" altLang="en-US" smtClean="0"/>
              <a:t>2022/12/19</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FFA47A2B-BDD0-3346-A6CF-43438B678184}"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E9ECF5"/>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60F4BA8-ACD9-764E-B993-A517DA9ADABB}" type="datetimeFigureOut">
              <a:rPr kumimoji="1" lang="zh-CN" altLang="en-US" smtClean="0"/>
              <a:t>2022/12/19</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FFA47A2B-BDD0-3346-A6CF-43438B678184}"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60F4BA8-ACD9-764E-B993-A517DA9ADABB}" type="datetimeFigureOut">
              <a:rPr kumimoji="1" lang="zh-CN" altLang="en-US" smtClean="0"/>
              <a:t>2022/12/19</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FFA47A2B-BDD0-3346-A6CF-43438B678184}"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60F4BA8-ACD9-764E-B993-A517DA9ADABB}" type="datetimeFigureOut">
              <a:rPr kumimoji="1" lang="zh-CN" altLang="en-US" smtClean="0"/>
              <a:t>2022/12/19</a:t>
            </a:fld>
            <a:endParaRPr kumimoji="1"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FA47A2B-BDD0-3346-A6CF-43438B678184}"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8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8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8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8.png"/><Relationship Id="rId5" Type="http://schemas.openxmlformats.org/officeDocument/2006/relationships/image" Target="../media/image4.pn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ECF5"/>
        </a:solidFill>
        <a:effectLst/>
      </p:bgPr>
    </p:bg>
    <p:spTree>
      <p:nvGrpSpPr>
        <p:cNvPr id="1" name=""/>
        <p:cNvGrpSpPr/>
        <p:nvPr/>
      </p:nvGrpSpPr>
      <p:grpSpPr>
        <a:xfrm>
          <a:off x="0" y="0"/>
          <a:ext cx="0" cy="0"/>
          <a:chOff x="0" y="0"/>
          <a:chExt cx="0" cy="0"/>
        </a:xfrm>
      </p:grpSpPr>
      <p:pic>
        <p:nvPicPr>
          <p:cNvPr id="40" name="Picture 39" descr="A picture containing text&#10;&#10;Description automatically generated"/>
          <p:cNvPicPr>
            <a:picLocks noChangeAspect="1"/>
          </p:cNvPicPr>
          <p:nvPr/>
        </p:nvPicPr>
        <p:blipFill>
          <a:blip r:embed="rId3"/>
          <a:stretch>
            <a:fillRect/>
          </a:stretch>
        </p:blipFill>
        <p:spPr>
          <a:xfrm>
            <a:off x="6700150" y="1337702"/>
            <a:ext cx="2467735" cy="4262451"/>
          </a:xfrm>
          <a:prstGeom prst="rect">
            <a:avLst/>
          </a:prstGeom>
        </p:spPr>
      </p:pic>
      <p:pic>
        <p:nvPicPr>
          <p:cNvPr id="20" name="Picture 19" descr="A picture containing background pattern&#10;&#10;Description automatically generated"/>
          <p:cNvPicPr>
            <a:picLocks noChangeAspect="1"/>
          </p:cNvPicPr>
          <p:nvPr/>
        </p:nvPicPr>
        <p:blipFill>
          <a:blip r:embed="rId4"/>
          <a:stretch>
            <a:fillRect/>
          </a:stretch>
        </p:blipFill>
        <p:spPr>
          <a:xfrm>
            <a:off x="6190392" y="3692047"/>
            <a:ext cx="317500" cy="1917700"/>
          </a:xfrm>
          <a:prstGeom prst="rect">
            <a:avLst/>
          </a:prstGeom>
        </p:spPr>
      </p:pic>
      <p:pic>
        <p:nvPicPr>
          <p:cNvPr id="22" name="Picture 21" descr="Shape, circle&#10;&#10;Description automatically generated"/>
          <p:cNvPicPr>
            <a:picLocks noChangeAspect="1"/>
          </p:cNvPicPr>
          <p:nvPr/>
        </p:nvPicPr>
        <p:blipFill>
          <a:blip r:embed="rId5">
            <a:alphaModFix amt="35000"/>
          </a:blip>
          <a:stretch>
            <a:fillRect/>
          </a:stretch>
        </p:blipFill>
        <p:spPr>
          <a:xfrm>
            <a:off x="7795769" y="-587635"/>
            <a:ext cx="1820764" cy="1809795"/>
          </a:xfrm>
          <a:prstGeom prst="rect">
            <a:avLst/>
          </a:prstGeom>
        </p:spPr>
      </p:pic>
      <p:sp>
        <p:nvSpPr>
          <p:cNvPr id="14" name="矩形 13"/>
          <p:cNvSpPr/>
          <p:nvPr/>
        </p:nvSpPr>
        <p:spPr>
          <a:xfrm>
            <a:off x="575299" y="1474925"/>
            <a:ext cx="6402142" cy="1221553"/>
          </a:xfrm>
          <a:prstGeom prst="rect">
            <a:avLst/>
          </a:prstGeom>
        </p:spPr>
        <p:txBody>
          <a:bodyPr wrap="square">
            <a:spAutoFit/>
          </a:bodyPr>
          <a:lstStyle/>
          <a:p>
            <a:pPr>
              <a:lnSpc>
                <a:spcPts val="4500"/>
              </a:lnSpc>
            </a:pPr>
            <a:r>
              <a:rPr kumimoji="1" lang="en-US" altLang="zh-CN" sz="3600" b="1" dirty="0" err="1" smtClean="0">
                <a:solidFill>
                  <a:srgbClr val="88C369"/>
                </a:solidFill>
                <a:latin typeface="Avenir Black" panose="02000503020000020003" pitchFamily="2" charset="0"/>
                <a:ea typeface="Source Han Sans CN Heavy" panose="020B0500000000000000" pitchFamily="34" charset="-128"/>
                <a:cs typeface="Dubai Medium" panose="020B0503030403030204" pitchFamily="34" charset="-78"/>
              </a:rPr>
              <a:t>eBPF</a:t>
            </a:r>
            <a:r>
              <a:rPr kumimoji="1" lang="zh-CN" altLang="en-US" sz="3600" b="1" dirty="0" smtClean="0">
                <a:solidFill>
                  <a:srgbClr val="88C369"/>
                </a:solidFill>
                <a:latin typeface="Avenir Black" panose="02000503020000020003" pitchFamily="2" charset="0"/>
                <a:ea typeface="Source Han Sans CN Heavy" panose="020B0500000000000000" pitchFamily="34" charset="-128"/>
                <a:cs typeface="Dubai Medium" panose="020B0503030403030204" pitchFamily="34" charset="-78"/>
              </a:rPr>
              <a:t>加载</a:t>
            </a:r>
            <a:r>
              <a:rPr kumimoji="1" lang="zh-CN" altLang="en-US" sz="3600" b="1" dirty="0">
                <a:solidFill>
                  <a:srgbClr val="88C369"/>
                </a:solidFill>
                <a:latin typeface="Avenir Black" panose="02000503020000020003" pitchFamily="2" charset="0"/>
                <a:ea typeface="Source Han Sans CN Heavy" panose="020B0500000000000000" pitchFamily="34" charset="-128"/>
                <a:cs typeface="Dubai Medium" panose="020B0503030403030204" pitchFamily="34" charset="-78"/>
              </a:rPr>
              <a:t>过程解析与</a:t>
            </a:r>
            <a:r>
              <a:rPr kumimoji="1" lang="en-US" altLang="zh-CN" sz="3600" b="1" dirty="0" err="1" smtClean="0">
                <a:solidFill>
                  <a:srgbClr val="88C369"/>
                </a:solidFill>
                <a:latin typeface="Avenir Black" panose="02000503020000020003" pitchFamily="2" charset="0"/>
                <a:ea typeface="Source Han Sans CN Heavy" panose="020B0500000000000000" pitchFamily="34" charset="-128"/>
                <a:cs typeface="Dubai Medium" panose="020B0503030403030204" pitchFamily="34" charset="-78"/>
              </a:rPr>
              <a:t>eBPF</a:t>
            </a:r>
            <a:r>
              <a:rPr kumimoji="1" lang="zh-CN" altLang="en-US" sz="3600" b="1" dirty="0" smtClean="0">
                <a:solidFill>
                  <a:srgbClr val="88C369"/>
                </a:solidFill>
                <a:latin typeface="Avenir Black" panose="02000503020000020003" pitchFamily="2" charset="0"/>
                <a:ea typeface="Source Han Sans CN Heavy" panose="020B0500000000000000" pitchFamily="34" charset="-128"/>
                <a:cs typeface="Dubai Medium" panose="020B0503030403030204" pitchFamily="34" charset="-78"/>
              </a:rPr>
              <a:t>加速</a:t>
            </a:r>
            <a:r>
              <a:rPr kumimoji="1" lang="zh-CN" altLang="en-US" sz="3600" b="1" dirty="0">
                <a:solidFill>
                  <a:srgbClr val="88C369"/>
                </a:solidFill>
                <a:latin typeface="Avenir Black" panose="02000503020000020003" pitchFamily="2" charset="0"/>
                <a:ea typeface="Source Han Sans CN Heavy" panose="020B0500000000000000" pitchFamily="34" charset="-128"/>
                <a:cs typeface="Dubai Medium" panose="020B0503030403030204" pitchFamily="34" charset="-78"/>
              </a:rPr>
              <a:t>容器网络</a:t>
            </a:r>
            <a:r>
              <a:rPr kumimoji="1" lang="zh-CN" altLang="en-US" sz="3600" b="1" dirty="0" smtClean="0">
                <a:solidFill>
                  <a:srgbClr val="88C369"/>
                </a:solidFill>
                <a:latin typeface="Avenir Black" panose="02000503020000020003" pitchFamily="2" charset="0"/>
                <a:ea typeface="Source Han Sans CN Heavy" panose="020B0500000000000000" pitchFamily="34" charset="-128"/>
                <a:cs typeface="Dubai Medium" panose="020B0503030403030204" pitchFamily="34" charset="-78"/>
              </a:rPr>
              <a:t>的原理</a:t>
            </a:r>
            <a:r>
              <a:rPr kumimoji="1" lang="zh-CN" altLang="en-US" sz="3600" b="1" dirty="0">
                <a:solidFill>
                  <a:srgbClr val="88C369"/>
                </a:solidFill>
                <a:latin typeface="Avenir Black" panose="02000503020000020003" pitchFamily="2" charset="0"/>
                <a:ea typeface="Source Han Sans CN Heavy" panose="020B0500000000000000" pitchFamily="34" charset="-128"/>
                <a:cs typeface="Dubai Medium" panose="020B0503030403030204" pitchFamily="34" charset="-78"/>
              </a:rPr>
              <a:t>分析</a:t>
            </a:r>
          </a:p>
        </p:txBody>
      </p:sp>
      <p:pic>
        <p:nvPicPr>
          <p:cNvPr id="3" name="Picture 2" descr="Shape, circle&#10;&#10;Description automatically generated"/>
          <p:cNvPicPr>
            <a:picLocks noChangeAspect="1"/>
          </p:cNvPicPr>
          <p:nvPr/>
        </p:nvPicPr>
        <p:blipFill>
          <a:blip r:embed="rId6"/>
          <a:stretch>
            <a:fillRect/>
          </a:stretch>
        </p:blipFill>
        <p:spPr>
          <a:xfrm>
            <a:off x="-339101" y="3172745"/>
            <a:ext cx="1828800" cy="1828800"/>
          </a:xfrm>
          <a:prstGeom prst="rect">
            <a:avLst/>
          </a:prstGeom>
        </p:spPr>
      </p:pic>
      <p:pic>
        <p:nvPicPr>
          <p:cNvPr id="13" name="Picture 12" descr="A picture containing light&#10;&#10;Description automatically generated"/>
          <p:cNvPicPr>
            <a:picLocks noChangeAspect="1"/>
          </p:cNvPicPr>
          <p:nvPr/>
        </p:nvPicPr>
        <p:blipFill>
          <a:blip r:embed="rId7"/>
          <a:stretch>
            <a:fillRect/>
          </a:stretch>
        </p:blipFill>
        <p:spPr>
          <a:xfrm>
            <a:off x="658108" y="860747"/>
            <a:ext cx="565150" cy="565150"/>
          </a:xfrm>
          <a:prstGeom prst="rect">
            <a:avLst/>
          </a:prstGeom>
        </p:spPr>
      </p:pic>
      <p:pic>
        <p:nvPicPr>
          <p:cNvPr id="18" name="Picture 17" descr="Background pattern&#10;&#10;Description automatically generated with medium confidence"/>
          <p:cNvPicPr>
            <a:picLocks noChangeAspect="1"/>
          </p:cNvPicPr>
          <p:nvPr/>
        </p:nvPicPr>
        <p:blipFill>
          <a:blip r:embed="rId8"/>
          <a:stretch>
            <a:fillRect/>
          </a:stretch>
        </p:blipFill>
        <p:spPr>
          <a:xfrm>
            <a:off x="4297266" y="-593866"/>
            <a:ext cx="593223" cy="2117863"/>
          </a:xfrm>
          <a:prstGeom prst="rect">
            <a:avLst/>
          </a:prstGeom>
        </p:spPr>
      </p:pic>
      <p:pic>
        <p:nvPicPr>
          <p:cNvPr id="24" name="Picture 23"/>
          <p:cNvPicPr>
            <a:picLocks noChangeAspect="1"/>
          </p:cNvPicPr>
          <p:nvPr/>
        </p:nvPicPr>
        <p:blipFill>
          <a:blip r:embed="rId9"/>
          <a:stretch>
            <a:fillRect/>
          </a:stretch>
        </p:blipFill>
        <p:spPr>
          <a:xfrm flipH="1">
            <a:off x="7247731" y="451683"/>
            <a:ext cx="78092" cy="1111313"/>
          </a:xfrm>
          <a:prstGeom prst="rect">
            <a:avLst/>
          </a:prstGeom>
        </p:spPr>
      </p:pic>
      <p:pic>
        <p:nvPicPr>
          <p:cNvPr id="34" name="Picture 33" descr="Graphical user interface, text, application&#10;&#10;Description automatically generated"/>
          <p:cNvPicPr>
            <a:picLocks noChangeAspect="1"/>
          </p:cNvPicPr>
          <p:nvPr/>
        </p:nvPicPr>
        <p:blipFill>
          <a:blip r:embed="rId10">
            <a:alphaModFix amt="70000"/>
          </a:blip>
          <a:stretch>
            <a:fillRect/>
          </a:stretch>
        </p:blipFill>
        <p:spPr>
          <a:xfrm>
            <a:off x="207746" y="-31296"/>
            <a:ext cx="956697" cy="71773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descr="Graphical user interface, text, application&#10;&#10;Description automatically generated"/>
          <p:cNvPicPr>
            <a:picLocks noChangeAspect="1"/>
          </p:cNvPicPr>
          <p:nvPr/>
        </p:nvPicPr>
        <p:blipFill>
          <a:blip r:embed="rId2">
            <a:alphaModFix amt="70000"/>
          </a:blip>
          <a:stretch>
            <a:fillRect/>
          </a:stretch>
        </p:blipFill>
        <p:spPr>
          <a:xfrm>
            <a:off x="8000466" y="4404251"/>
            <a:ext cx="956697" cy="717733"/>
          </a:xfrm>
          <a:prstGeom prst="rect">
            <a:avLst/>
          </a:prstGeom>
        </p:spPr>
      </p:pic>
      <p:sp>
        <p:nvSpPr>
          <p:cNvPr id="4" name="标题 1"/>
          <p:cNvSpPr txBox="1">
            <a:spLocks/>
          </p:cNvSpPr>
          <p:nvPr/>
        </p:nvSpPr>
        <p:spPr>
          <a:xfrm>
            <a:off x="352217" y="137479"/>
            <a:ext cx="2333833" cy="479741"/>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dirty="0" err="1" smtClean="0"/>
              <a:t>eBPF</a:t>
            </a:r>
            <a:r>
              <a:rPr lang="zh-CN" altLang="en-US" dirty="0" smtClean="0"/>
              <a:t>寄存器</a:t>
            </a:r>
            <a:endParaRPr lang="zh-CN" altLang="en-US" dirty="0"/>
          </a:p>
        </p:txBody>
      </p:sp>
      <p:graphicFrame>
        <p:nvGraphicFramePr>
          <p:cNvPr id="5" name="内容占位符 3"/>
          <p:cNvGraphicFramePr>
            <a:graphicFrameLocks/>
          </p:cNvGraphicFramePr>
          <p:nvPr>
            <p:extLst>
              <p:ext uri="{D42A27DB-BD31-4B8C-83A1-F6EECF244321}">
                <p14:modId xmlns:p14="http://schemas.microsoft.com/office/powerpoint/2010/main" val="2047920845"/>
              </p:ext>
            </p:extLst>
          </p:nvPr>
        </p:nvGraphicFramePr>
        <p:xfrm>
          <a:off x="340342" y="1029718"/>
          <a:ext cx="8604946" cy="2204801"/>
        </p:xfrm>
        <a:graphic>
          <a:graphicData uri="http://schemas.openxmlformats.org/drawingml/2006/table">
            <a:tbl>
              <a:tblPr firstRow="1" firstCol="1" bandRow="1">
                <a:tableStyleId>{5C22544A-7EE6-4342-B048-85BDC9FD1C3A}</a:tableStyleId>
              </a:tblPr>
              <a:tblGrid>
                <a:gridCol w="1024794"/>
                <a:gridCol w="7580152"/>
              </a:tblGrid>
              <a:tr h="395225">
                <a:tc>
                  <a:txBody>
                    <a:bodyPr/>
                    <a:lstStyle/>
                    <a:p>
                      <a:pPr algn="ctr">
                        <a:lnSpc>
                          <a:spcPct val="100000"/>
                        </a:lnSpc>
                        <a:spcAft>
                          <a:spcPts val="0"/>
                        </a:spcAft>
                      </a:pPr>
                      <a:r>
                        <a:rPr lang="zh-CN" altLang="en-US" sz="1800" kern="100" dirty="0" smtClean="0">
                          <a:effectLst/>
                          <a:latin typeface="宋体" panose="02010600030101010101" pitchFamily="2" charset="-122"/>
                          <a:ea typeface="宋体" panose="02010600030101010101" pitchFamily="2" charset="-122"/>
                          <a:cs typeface="Times New Roman" panose="02020603050405020304" pitchFamily="18" charset="0"/>
                        </a:rPr>
                        <a:t>寄存器</a:t>
                      </a:r>
                      <a:endParaRPr lang="zh-CN" sz="18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rgbClr val="92CF6E"/>
                    </a:solidFill>
                  </a:tcPr>
                </a:tc>
                <a:tc>
                  <a:txBody>
                    <a:bodyPr/>
                    <a:lstStyle/>
                    <a:p>
                      <a:pPr algn="ctr">
                        <a:lnSpc>
                          <a:spcPct val="100000"/>
                        </a:lnSpc>
                        <a:spcAft>
                          <a:spcPts val="0"/>
                        </a:spcAft>
                      </a:pPr>
                      <a:r>
                        <a:rPr lang="zh-CN" altLang="en-US" sz="1800" b="1" kern="100" dirty="0" smtClean="0">
                          <a:solidFill>
                            <a:schemeClr val="lt1"/>
                          </a:solidFill>
                          <a:effectLst/>
                          <a:latin typeface="宋体" panose="02010600030101010101" pitchFamily="2" charset="-122"/>
                          <a:ea typeface="宋体" panose="02010600030101010101" pitchFamily="2" charset="-122"/>
                          <a:cs typeface="Times New Roman" panose="02020603050405020304" pitchFamily="18" charset="0"/>
                        </a:rPr>
                        <a:t>描述</a:t>
                      </a:r>
                      <a:endParaRPr lang="zh-CN" sz="1800" b="1" kern="100" dirty="0">
                        <a:solidFill>
                          <a:schemeClr val="lt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rgbClr val="92CF6E"/>
                    </a:solidFill>
                  </a:tcPr>
                </a:tc>
              </a:tr>
              <a:tr h="463582">
                <a:tc>
                  <a:txBody>
                    <a:bodyPr/>
                    <a:lstStyle/>
                    <a:p>
                      <a:pPr algn="ctr">
                        <a:lnSpc>
                          <a:spcPct val="100000"/>
                        </a:lnSpc>
                        <a:spcAft>
                          <a:spcPts val="0"/>
                        </a:spcAft>
                      </a:pPr>
                      <a:r>
                        <a:rPr lang="en-US" sz="1800" kern="100" dirty="0">
                          <a:effectLst/>
                          <a:latin typeface="宋体" panose="02010600030101010101" pitchFamily="2" charset="-122"/>
                          <a:ea typeface="宋体" panose="02010600030101010101" pitchFamily="2" charset="-122"/>
                        </a:rPr>
                        <a:t>r0</a:t>
                      </a:r>
                      <a:endParaRPr lang="zh-CN" sz="18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rgbClr val="92CF6E"/>
                    </a:solidFill>
                  </a:tcPr>
                </a:tc>
                <a:tc>
                  <a:txBody>
                    <a:bodyPr/>
                    <a:lstStyle/>
                    <a:p>
                      <a:pPr algn="just">
                        <a:lnSpc>
                          <a:spcPct val="100000"/>
                        </a:lnSpc>
                        <a:spcAft>
                          <a:spcPts val="0"/>
                        </a:spcAft>
                      </a:pPr>
                      <a:r>
                        <a:rPr lang="zh-CN" sz="1800" kern="100" dirty="0">
                          <a:effectLst/>
                          <a:latin typeface="宋体" panose="02010600030101010101" pitchFamily="2" charset="-122"/>
                          <a:ea typeface="宋体" panose="02010600030101010101" pitchFamily="2" charset="-122"/>
                        </a:rPr>
                        <a:t>存储返回值，包括函数调用和当前程序退出代码</a:t>
                      </a:r>
                      <a:endParaRPr lang="zh-CN" sz="18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r>
              <a:tr h="463582">
                <a:tc>
                  <a:txBody>
                    <a:bodyPr/>
                    <a:lstStyle/>
                    <a:p>
                      <a:pPr algn="ctr">
                        <a:lnSpc>
                          <a:spcPct val="100000"/>
                        </a:lnSpc>
                        <a:spcAft>
                          <a:spcPts val="0"/>
                        </a:spcAft>
                      </a:pPr>
                      <a:r>
                        <a:rPr lang="en-US" sz="1800" kern="100" dirty="0">
                          <a:effectLst/>
                          <a:latin typeface="宋体" panose="02010600030101010101" pitchFamily="2" charset="-122"/>
                          <a:ea typeface="宋体" panose="02010600030101010101" pitchFamily="2" charset="-122"/>
                        </a:rPr>
                        <a:t>r1-r5</a:t>
                      </a:r>
                      <a:endParaRPr lang="zh-CN" sz="18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rgbClr val="92CF6E"/>
                    </a:solidFill>
                  </a:tcPr>
                </a:tc>
                <a:tc>
                  <a:txBody>
                    <a:bodyPr/>
                    <a:lstStyle/>
                    <a:p>
                      <a:pPr algn="just">
                        <a:lnSpc>
                          <a:spcPct val="100000"/>
                        </a:lnSpc>
                        <a:spcAft>
                          <a:spcPts val="0"/>
                        </a:spcAft>
                      </a:pPr>
                      <a:r>
                        <a:rPr lang="zh-CN" sz="1800" kern="100" dirty="0">
                          <a:effectLst/>
                          <a:latin typeface="宋体" panose="02010600030101010101" pitchFamily="2" charset="-122"/>
                          <a:ea typeface="宋体" panose="02010600030101010101" pitchFamily="2" charset="-122"/>
                        </a:rPr>
                        <a:t>作为函数调用参数使用，在程序启动时，</a:t>
                      </a:r>
                      <a:r>
                        <a:rPr lang="en-US" sz="1800" kern="100" dirty="0">
                          <a:effectLst/>
                          <a:latin typeface="宋体" panose="02010600030101010101" pitchFamily="2" charset="-122"/>
                          <a:ea typeface="宋体" panose="02010600030101010101" pitchFamily="2" charset="-122"/>
                        </a:rPr>
                        <a:t>r1</a:t>
                      </a:r>
                      <a:r>
                        <a:rPr lang="zh-CN" sz="1800" kern="100" dirty="0">
                          <a:effectLst/>
                          <a:latin typeface="宋体" panose="02010600030101010101" pitchFamily="2" charset="-122"/>
                          <a:ea typeface="宋体" panose="02010600030101010101" pitchFamily="2" charset="-122"/>
                        </a:rPr>
                        <a:t>包含“上下文”参数指针</a:t>
                      </a:r>
                      <a:endParaRPr lang="zh-CN" sz="18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r>
              <a:tr h="463582">
                <a:tc>
                  <a:txBody>
                    <a:bodyPr/>
                    <a:lstStyle/>
                    <a:p>
                      <a:pPr algn="ctr">
                        <a:lnSpc>
                          <a:spcPct val="100000"/>
                        </a:lnSpc>
                        <a:spcAft>
                          <a:spcPts val="0"/>
                        </a:spcAft>
                      </a:pPr>
                      <a:r>
                        <a:rPr lang="en-US" sz="1800" kern="100" dirty="0">
                          <a:effectLst/>
                          <a:latin typeface="宋体" panose="02010600030101010101" pitchFamily="2" charset="-122"/>
                          <a:ea typeface="宋体" panose="02010600030101010101" pitchFamily="2" charset="-122"/>
                        </a:rPr>
                        <a:t>r6-r9</a:t>
                      </a:r>
                      <a:endParaRPr lang="zh-CN" sz="18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rgbClr val="92CF6E"/>
                    </a:solidFill>
                  </a:tcPr>
                </a:tc>
                <a:tc>
                  <a:txBody>
                    <a:bodyPr/>
                    <a:lstStyle/>
                    <a:p>
                      <a:pPr algn="just">
                        <a:lnSpc>
                          <a:spcPct val="100000"/>
                        </a:lnSpc>
                        <a:spcAft>
                          <a:spcPts val="0"/>
                        </a:spcAft>
                      </a:pPr>
                      <a:r>
                        <a:rPr lang="zh-CN" sz="1800" kern="100" dirty="0">
                          <a:effectLst/>
                          <a:latin typeface="宋体" panose="02010600030101010101" pitchFamily="2" charset="-122"/>
                          <a:ea typeface="宋体" panose="02010600030101010101" pitchFamily="2" charset="-122"/>
                        </a:rPr>
                        <a:t>这些在内核函数调用之间被保留下来</a:t>
                      </a:r>
                      <a:endParaRPr lang="zh-CN" sz="18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r>
              <a:tr h="418830">
                <a:tc>
                  <a:txBody>
                    <a:bodyPr/>
                    <a:lstStyle/>
                    <a:p>
                      <a:pPr algn="ctr">
                        <a:lnSpc>
                          <a:spcPct val="100000"/>
                        </a:lnSpc>
                        <a:spcAft>
                          <a:spcPts val="0"/>
                        </a:spcAft>
                      </a:pPr>
                      <a:r>
                        <a:rPr lang="en-US" sz="1800" kern="100" dirty="0" smtClean="0">
                          <a:effectLst/>
                          <a:latin typeface="宋体" panose="02010600030101010101" pitchFamily="2" charset="-122"/>
                          <a:ea typeface="宋体" panose="02010600030101010101" pitchFamily="2" charset="-122"/>
                        </a:rPr>
                        <a:t>R10</a:t>
                      </a:r>
                      <a:endParaRPr lang="zh-CN" sz="18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rgbClr val="92CF6E"/>
                    </a:solidFill>
                  </a:tcPr>
                </a:tc>
                <a:tc>
                  <a:txBody>
                    <a:bodyPr/>
                    <a:lstStyle/>
                    <a:p>
                      <a:pPr algn="just">
                        <a:lnSpc>
                          <a:spcPct val="100000"/>
                        </a:lnSpc>
                        <a:spcAft>
                          <a:spcPts val="0"/>
                        </a:spcAft>
                      </a:pPr>
                      <a:r>
                        <a:rPr lang="en-US" sz="1800" kern="100" dirty="0" err="1" smtClean="0">
                          <a:effectLst/>
                          <a:latin typeface="宋体" panose="02010600030101010101" pitchFamily="2" charset="-122"/>
                          <a:ea typeface="宋体" panose="02010600030101010101" pitchFamily="2" charset="-122"/>
                        </a:rPr>
                        <a:t>eBPF</a:t>
                      </a:r>
                      <a:r>
                        <a:rPr lang="zh-CN" sz="1800" kern="100" dirty="0" smtClean="0">
                          <a:effectLst/>
                          <a:latin typeface="宋体" panose="02010600030101010101" pitchFamily="2" charset="-122"/>
                          <a:ea typeface="宋体" panose="02010600030101010101" pitchFamily="2" charset="-122"/>
                        </a:rPr>
                        <a:t>程序</a:t>
                      </a:r>
                      <a:r>
                        <a:rPr lang="zh-CN" sz="1800" kern="100" dirty="0">
                          <a:effectLst/>
                          <a:latin typeface="宋体" panose="02010600030101010101" pitchFamily="2" charset="-122"/>
                          <a:ea typeface="宋体" panose="02010600030101010101" pitchFamily="2" charset="-122"/>
                        </a:rPr>
                        <a:t>的栈指针，只读</a:t>
                      </a:r>
                      <a:endParaRPr lang="zh-CN" sz="18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6" name="矩形 5"/>
          <p:cNvSpPr/>
          <p:nvPr/>
        </p:nvSpPr>
        <p:spPr>
          <a:xfrm>
            <a:off x="352217" y="4366696"/>
            <a:ext cx="5659963" cy="646331"/>
          </a:xfrm>
          <a:prstGeom prst="rect">
            <a:avLst/>
          </a:prstGeom>
        </p:spPr>
        <p:txBody>
          <a:bodyPr wrap="square">
            <a:spAutoFit/>
          </a:bodyPr>
          <a:lstStyle/>
          <a:p>
            <a:pPr lvl="0" eaLnBrk="0" fontAlgn="base" hangingPunct="0">
              <a:spcBef>
                <a:spcPct val="0"/>
              </a:spcBef>
              <a:spcAft>
                <a:spcPct val="0"/>
              </a:spcAft>
            </a:pPr>
            <a:r>
              <a:rPr lang="zh-CN" altLang="zh-CN" dirty="0">
                <a:latin typeface="宋体" panose="02010600030101010101" pitchFamily="2" charset="-122"/>
                <a:ea typeface="宋体" panose="02010600030101010101" pitchFamily="2" charset="-122"/>
                <a:cs typeface="Times New Roman" panose="02020603050405020304" pitchFamily="18" charset="0"/>
              </a:rPr>
              <a:t>因为只有</a:t>
            </a:r>
            <a:r>
              <a:rPr lang="en-US" altLang="zh-CN" dirty="0">
                <a:latin typeface="宋体" panose="02010600030101010101" pitchFamily="2" charset="-122"/>
                <a:ea typeface="宋体" panose="02010600030101010101" pitchFamily="2" charset="-122"/>
                <a:cs typeface="Times New Roman" panose="02020603050405020304" pitchFamily="18" charset="0"/>
              </a:rPr>
              <a:t>5</a:t>
            </a:r>
            <a:r>
              <a:rPr lang="zh-CN" altLang="en-US" dirty="0">
                <a:latin typeface="宋体" panose="02010600030101010101" pitchFamily="2" charset="-122"/>
                <a:ea typeface="宋体" panose="02010600030101010101" pitchFamily="2" charset="-122"/>
                <a:cs typeface="Times New Roman" panose="02020603050405020304" pitchFamily="18" charset="0"/>
              </a:rPr>
              <a:t>个寄存器，所以参数个数不能超</a:t>
            </a:r>
            <a:r>
              <a:rPr lang="en-US" altLang="zh-CN" dirty="0" smtClean="0">
                <a:latin typeface="宋体" panose="02010600030101010101" pitchFamily="2" charset="-122"/>
                <a:ea typeface="宋体" panose="02010600030101010101" pitchFamily="2" charset="-122"/>
                <a:cs typeface="Times New Roman" panose="02020603050405020304" pitchFamily="18" charset="0"/>
              </a:rPr>
              <a:t>5</a:t>
            </a:r>
            <a:r>
              <a:rPr lang="zh-CN" altLang="en-US" dirty="0" smtClean="0">
                <a:latin typeface="宋体" panose="02010600030101010101" pitchFamily="2" charset="-122"/>
                <a:ea typeface="宋体" panose="02010600030101010101" pitchFamily="2" charset="-122"/>
                <a:cs typeface="Times New Roman" panose="02020603050405020304" pitchFamily="18" charset="0"/>
              </a:rPr>
              <a:t>；</a:t>
            </a:r>
            <a:endParaRPr lang="en-US" altLang="zh-CN" dirty="0" smtClean="0">
              <a:latin typeface="宋体" panose="02010600030101010101" pitchFamily="2" charset="-122"/>
              <a:ea typeface="宋体" panose="02010600030101010101" pitchFamily="2" charset="-122"/>
              <a:cs typeface="Times New Roman" panose="02020603050405020304" pitchFamily="18" charset="0"/>
            </a:endParaRPr>
          </a:p>
          <a:p>
            <a:pPr lvl="0" eaLnBrk="0" fontAlgn="base" hangingPunct="0">
              <a:spcBef>
                <a:spcPct val="0"/>
              </a:spcBef>
              <a:spcAft>
                <a:spcPct val="0"/>
              </a:spcAft>
            </a:pPr>
            <a:r>
              <a:rPr lang="en-US" altLang="zh-CN" dirty="0" err="1">
                <a:latin typeface="宋体" panose="02010600030101010101" pitchFamily="2" charset="-122"/>
                <a:ea typeface="宋体" panose="02010600030101010101" pitchFamily="2" charset="-122"/>
                <a:cs typeface="Times New Roman" panose="02020603050405020304" pitchFamily="18" charset="0"/>
              </a:rPr>
              <a:t>k</a:t>
            </a:r>
            <a:r>
              <a:rPr lang="en-US" altLang="zh-CN" dirty="0" err="1" smtClean="0">
                <a:latin typeface="宋体" panose="02010600030101010101" pitchFamily="2" charset="-122"/>
                <a:ea typeface="宋体" panose="02010600030101010101" pitchFamily="2" charset="-122"/>
                <a:cs typeface="Times New Roman" panose="02020603050405020304" pitchFamily="18" charset="0"/>
              </a:rPr>
              <a:t>probe</a:t>
            </a:r>
            <a:r>
              <a:rPr lang="zh-CN" altLang="en-US" dirty="0" smtClean="0">
                <a:latin typeface="宋体" panose="02010600030101010101" pitchFamily="2" charset="-122"/>
                <a:ea typeface="宋体" panose="02010600030101010101" pitchFamily="2" charset="-122"/>
                <a:cs typeface="Times New Roman" panose="02020603050405020304" pitchFamily="18" charset="0"/>
              </a:rPr>
              <a:t>时</a:t>
            </a:r>
            <a:r>
              <a:rPr lang="en-US" altLang="zh-CN" dirty="0" err="1" smtClean="0">
                <a:latin typeface="宋体" panose="02010600030101010101" pitchFamily="2" charset="-122"/>
                <a:ea typeface="宋体" panose="02010600030101010101" pitchFamily="2" charset="-122"/>
                <a:cs typeface="Times New Roman" panose="02020603050405020304" pitchFamily="18" charset="0"/>
              </a:rPr>
              <a:t>kern.c</a:t>
            </a:r>
            <a:r>
              <a:rPr lang="zh-CN" altLang="en-US" dirty="0">
                <a:latin typeface="宋体" panose="02010600030101010101" pitchFamily="2" charset="-122"/>
                <a:ea typeface="宋体" panose="02010600030101010101" pitchFamily="2" charset="-122"/>
                <a:cs typeface="Times New Roman" panose="02020603050405020304" pitchFamily="18" charset="0"/>
              </a:rPr>
              <a:t>中函数超出</a:t>
            </a:r>
            <a:r>
              <a:rPr lang="en-US" altLang="zh-CN" dirty="0" smtClean="0">
                <a:latin typeface="宋体" panose="02010600030101010101" pitchFamily="2" charset="-122"/>
                <a:ea typeface="宋体" panose="02010600030101010101" pitchFamily="2" charset="-122"/>
                <a:cs typeface="Times New Roman" panose="02020603050405020304" pitchFamily="18" charset="0"/>
              </a:rPr>
              <a:t>5</a:t>
            </a:r>
            <a:r>
              <a:rPr lang="zh-CN" altLang="en-US" dirty="0" smtClean="0">
                <a:latin typeface="宋体" panose="02010600030101010101" pitchFamily="2" charset="-122"/>
                <a:ea typeface="宋体" panose="02010600030101010101" pitchFamily="2" charset="-122"/>
                <a:cs typeface="Times New Roman" panose="02020603050405020304" pitchFamily="18" charset="0"/>
              </a:rPr>
              <a:t>个的参数保存在栈里；</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753793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descr="Graphical user interface, text, application&#10;&#10;Description automatically generated"/>
          <p:cNvPicPr>
            <a:picLocks noChangeAspect="1"/>
          </p:cNvPicPr>
          <p:nvPr/>
        </p:nvPicPr>
        <p:blipFill>
          <a:blip r:embed="rId2">
            <a:alphaModFix amt="70000"/>
          </a:blip>
          <a:stretch>
            <a:fillRect/>
          </a:stretch>
        </p:blipFill>
        <p:spPr>
          <a:xfrm>
            <a:off x="8000466" y="4404251"/>
            <a:ext cx="956697" cy="717733"/>
          </a:xfrm>
          <a:prstGeom prst="rect">
            <a:avLst/>
          </a:prstGeom>
        </p:spPr>
      </p:pic>
      <p:sp>
        <p:nvSpPr>
          <p:cNvPr id="5" name="标题 1"/>
          <p:cNvSpPr txBox="1">
            <a:spLocks/>
          </p:cNvSpPr>
          <p:nvPr/>
        </p:nvSpPr>
        <p:spPr>
          <a:xfrm>
            <a:off x="188319" y="118686"/>
            <a:ext cx="2329677" cy="58170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dirty="0" err="1" smtClean="0"/>
              <a:t>eBPF</a:t>
            </a:r>
            <a:r>
              <a:rPr lang="zh-CN" altLang="en-US" dirty="0" smtClean="0"/>
              <a:t>指令集</a:t>
            </a:r>
            <a:endParaRPr lang="zh-CN" altLang="en-US" dirty="0"/>
          </a:p>
        </p:txBody>
      </p:sp>
      <p:sp>
        <p:nvSpPr>
          <p:cNvPr id="6" name="内容占位符 2"/>
          <p:cNvSpPr txBox="1">
            <a:spLocks/>
          </p:cNvSpPr>
          <p:nvPr/>
        </p:nvSpPr>
        <p:spPr>
          <a:xfrm>
            <a:off x="360045" y="737879"/>
            <a:ext cx="10672233" cy="4321175"/>
          </a:xfrm>
          <a:prstGeom prst="rect">
            <a:avLst/>
          </a:prstGeom>
        </p:spPr>
        <p:txBody>
          <a:bodyPr/>
          <a:lstStyle>
            <a:lvl1pPr marL="171450" indent="-171450" algn="l" defTabSz="685800" rtl="0" eaLnBrk="1" latinLnBrk="0" hangingPunct="1">
              <a:lnSpc>
                <a:spcPct val="90000"/>
              </a:lnSpc>
              <a:spcBef>
                <a:spcPts val="750"/>
              </a:spcBef>
              <a:buFont typeface="Arial" panose="0208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8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8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9pPr>
          </a:lstStyle>
          <a:p>
            <a:r>
              <a:rPr lang="zh-CN" altLang="zh-CN" sz="2000" dirty="0" smtClean="0">
                <a:latin typeface="宋体" panose="02010600030101010101" pitchFamily="2" charset="-122"/>
                <a:ea typeface="宋体" panose="02010600030101010101" pitchFamily="2" charset="-122"/>
              </a:rPr>
              <a:t>有加载、存储、运算、跳转四类指令</a:t>
            </a:r>
            <a:endParaRPr lang="en-US" altLang="zh-CN" sz="2000" dirty="0" smtClean="0">
              <a:latin typeface="宋体" panose="02010600030101010101" pitchFamily="2" charset="-122"/>
              <a:ea typeface="宋体" panose="02010600030101010101" pitchFamily="2" charset="-122"/>
            </a:endParaRPr>
          </a:p>
          <a:p>
            <a:endParaRPr lang="en-US" altLang="zh-CN" sz="2000" dirty="0" smtClean="0">
              <a:latin typeface="宋体" panose="02010600030101010101" pitchFamily="2" charset="-122"/>
              <a:ea typeface="宋体" panose="02010600030101010101" pitchFamily="2" charset="-122"/>
            </a:endParaRPr>
          </a:p>
          <a:p>
            <a:endParaRPr lang="en-US" altLang="zh-CN" sz="2000" dirty="0" smtClean="0">
              <a:latin typeface="宋体" panose="02010600030101010101" pitchFamily="2" charset="-122"/>
              <a:ea typeface="宋体" panose="02010600030101010101" pitchFamily="2" charset="-122"/>
            </a:endParaRPr>
          </a:p>
          <a:p>
            <a:endParaRPr lang="en-US" altLang="zh-CN" sz="2000" dirty="0" smtClean="0">
              <a:latin typeface="宋体" panose="02010600030101010101" pitchFamily="2" charset="-122"/>
              <a:ea typeface="宋体" panose="02010600030101010101" pitchFamily="2" charset="-122"/>
            </a:endParaRPr>
          </a:p>
          <a:p>
            <a:r>
              <a:rPr lang="en-US" altLang="zh-CN" sz="2000" dirty="0" smtClean="0">
                <a:latin typeface="宋体" panose="02010600030101010101" pitchFamily="2" charset="-122"/>
                <a:ea typeface="宋体" panose="02010600030101010101" pitchFamily="2" charset="-122"/>
              </a:rPr>
              <a:t>code</a:t>
            </a:r>
            <a:r>
              <a:rPr lang="zh-CN" altLang="en-US" sz="2000" dirty="0" smtClean="0">
                <a:latin typeface="宋体" panose="02010600030101010101" pitchFamily="2" charset="-122"/>
                <a:ea typeface="宋体" panose="02010600030101010101" pitchFamily="2" charset="-122"/>
              </a:rPr>
              <a:t>含义不固定：对</a:t>
            </a:r>
            <a:r>
              <a:rPr lang="en-US" altLang="zh-CN" sz="2000" dirty="0" smtClean="0">
                <a:latin typeface="宋体" panose="02010600030101010101" pitchFamily="2" charset="-122"/>
                <a:ea typeface="宋体" panose="02010600030101010101" pitchFamily="2" charset="-122"/>
              </a:rPr>
              <a:t>ALU|JMP</a:t>
            </a:r>
            <a:endParaRPr lang="zh-CN" altLang="en-US" sz="2000" dirty="0">
              <a:latin typeface="宋体" panose="02010600030101010101" pitchFamily="2" charset="-122"/>
              <a:ea typeface="宋体" panose="02010600030101010101" pitchFamily="2" charset="-122"/>
            </a:endParaRPr>
          </a:p>
        </p:txBody>
      </p:sp>
      <p:sp>
        <p:nvSpPr>
          <p:cNvPr id="7" name="矩形 6"/>
          <p:cNvSpPr/>
          <p:nvPr/>
        </p:nvSpPr>
        <p:spPr>
          <a:xfrm>
            <a:off x="519881" y="3892190"/>
            <a:ext cx="7621094" cy="523220"/>
          </a:xfrm>
          <a:prstGeom prst="rect">
            <a:avLst/>
          </a:prstGeom>
        </p:spPr>
        <p:txBody>
          <a:bodyPr wrap="square">
            <a:spAutoFit/>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0" dirty="0">
                <a:latin typeface="宋体" panose="02010600030101010101" pitchFamily="2" charset="-122"/>
                <a:ea typeface="宋体" panose="02010600030101010101" pitchFamily="2" charset="-122"/>
                <a:cs typeface="宋体" panose="02010600030101010101" pitchFamily="2" charset="-122"/>
              </a:rPr>
              <a:t>BPF_SRC(code) == BPF_X - use '</a:t>
            </a:r>
            <a:r>
              <a:rPr lang="en-US" altLang="zh-CN" sz="1400" kern="0" dirty="0" err="1">
                <a:latin typeface="宋体" panose="02010600030101010101" pitchFamily="2" charset="-122"/>
                <a:ea typeface="宋体" panose="02010600030101010101" pitchFamily="2" charset="-122"/>
                <a:cs typeface="宋体" panose="02010600030101010101" pitchFamily="2" charset="-122"/>
              </a:rPr>
              <a:t>src_reg</a:t>
            </a:r>
            <a:r>
              <a:rPr lang="en-US" altLang="zh-CN" sz="1400" kern="0" dirty="0">
                <a:latin typeface="宋体" panose="02010600030101010101" pitchFamily="2" charset="-122"/>
                <a:ea typeface="宋体" panose="02010600030101010101" pitchFamily="2" charset="-122"/>
                <a:cs typeface="宋体" panose="02010600030101010101" pitchFamily="2" charset="-122"/>
              </a:rPr>
              <a:t>' register as source operand</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0" dirty="0">
                <a:latin typeface="宋体" panose="02010600030101010101" pitchFamily="2" charset="-122"/>
                <a:ea typeface="宋体" panose="02010600030101010101" pitchFamily="2" charset="-122"/>
                <a:cs typeface="宋体" panose="02010600030101010101" pitchFamily="2" charset="-122"/>
              </a:rPr>
              <a:t>BPF_SRC(code) == BPF_K - use 32-bit immediate as source operand</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 name="矩形 7"/>
          <p:cNvSpPr/>
          <p:nvPr/>
        </p:nvSpPr>
        <p:spPr>
          <a:xfrm>
            <a:off x="519881" y="2755166"/>
            <a:ext cx="5769429" cy="897682"/>
          </a:xfrm>
          <a:prstGeom prst="rect">
            <a:avLst/>
          </a:prstGeom>
        </p:spPr>
        <p:txBody>
          <a:bodyPr wrap="square">
            <a:spAutoFit/>
          </a:bodyPr>
          <a:lstStyle/>
          <a:p>
            <a:pPr algn="just">
              <a:lnSpc>
                <a:spcPts val="225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0" dirty="0">
                <a:latin typeface="宋体" panose="02010600030101010101" pitchFamily="2" charset="-122"/>
                <a:ea typeface="宋体" panose="02010600030101010101" pitchFamily="2" charset="-122"/>
                <a:cs typeface="宋体" panose="02010600030101010101" pitchFamily="2" charset="-122"/>
              </a:rPr>
              <a:t>|   </a:t>
            </a:r>
            <a:r>
              <a:rPr lang="en-US" altLang="zh-CN" sz="1400" kern="0" dirty="0" smtClean="0">
                <a:latin typeface="宋体" panose="02010600030101010101" pitchFamily="2" charset="-122"/>
                <a:ea typeface="宋体" panose="02010600030101010101" pitchFamily="2" charset="-122"/>
                <a:cs typeface="宋体" panose="02010600030101010101" pitchFamily="2" charset="-122"/>
              </a:rPr>
              <a:t>  4 </a:t>
            </a:r>
            <a:r>
              <a:rPr lang="en-US" altLang="zh-CN" sz="1400" kern="0" dirty="0">
                <a:latin typeface="宋体" panose="02010600030101010101" pitchFamily="2" charset="-122"/>
                <a:ea typeface="宋体" panose="02010600030101010101" pitchFamily="2" charset="-122"/>
                <a:cs typeface="宋体" panose="02010600030101010101" pitchFamily="2" charset="-122"/>
              </a:rPr>
              <a:t>bits  </a:t>
            </a:r>
            <a:r>
              <a:rPr lang="en-US" altLang="zh-CN" sz="1400" kern="0" dirty="0" smtClean="0">
                <a:latin typeface="宋体" panose="02010600030101010101" pitchFamily="2" charset="-122"/>
                <a:ea typeface="宋体" panose="02010600030101010101" pitchFamily="2" charset="-122"/>
                <a:cs typeface="宋体" panose="02010600030101010101" pitchFamily="2" charset="-122"/>
              </a:rPr>
              <a:t>   </a:t>
            </a:r>
            <a:r>
              <a:rPr lang="en-US" altLang="zh-CN" sz="1400" kern="0" dirty="0">
                <a:latin typeface="宋体" panose="02010600030101010101" pitchFamily="2" charset="-122"/>
                <a:ea typeface="宋体" panose="02010600030101010101" pitchFamily="2" charset="-122"/>
                <a:cs typeface="宋体" panose="02010600030101010101" pitchFamily="2" charset="-122"/>
              </a:rPr>
              <a:t>|  1 bit |  </a:t>
            </a:r>
            <a:r>
              <a:rPr lang="en-US" altLang="zh-CN" sz="1400" kern="0" dirty="0" smtClean="0">
                <a:latin typeface="宋体" panose="02010600030101010101" pitchFamily="2" charset="-122"/>
                <a:ea typeface="宋体" panose="02010600030101010101" pitchFamily="2" charset="-122"/>
                <a:cs typeface="宋体" panose="02010600030101010101" pitchFamily="2" charset="-122"/>
              </a:rPr>
              <a:t>     3 </a:t>
            </a:r>
            <a:r>
              <a:rPr lang="en-US" altLang="zh-CN" sz="1400" kern="0" dirty="0">
                <a:latin typeface="宋体" panose="02010600030101010101" pitchFamily="2" charset="-122"/>
                <a:ea typeface="宋体" panose="02010600030101010101" pitchFamily="2" charset="-122"/>
                <a:cs typeface="宋体" panose="02010600030101010101" pitchFamily="2" charset="-122"/>
              </a:rPr>
              <a:t>bits   </a:t>
            </a:r>
            <a:r>
              <a:rPr lang="en-US" altLang="zh-CN" sz="1400" kern="0" dirty="0" smtClean="0">
                <a:latin typeface="宋体" panose="02010600030101010101" pitchFamily="2" charset="-122"/>
                <a:ea typeface="宋体" panose="02010600030101010101" pitchFamily="2" charset="-122"/>
                <a:cs typeface="宋体" panose="02010600030101010101" pitchFamily="2" charset="-122"/>
              </a:rPr>
              <a:t>    </a:t>
            </a:r>
            <a:r>
              <a:rPr lang="en-US" altLang="zh-CN" sz="1400" kern="0" dirty="0">
                <a:latin typeface="宋体" panose="02010600030101010101" pitchFamily="2" charset="-122"/>
                <a:ea typeface="宋体" panose="02010600030101010101" pitchFamily="2" charset="-122"/>
                <a:cs typeface="宋体" panose="02010600030101010101" pitchFamily="2" charset="-122"/>
              </a:rPr>
              <a:t>|</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ts val="225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0" dirty="0">
                <a:latin typeface="宋体" panose="02010600030101010101" pitchFamily="2" charset="-122"/>
                <a:ea typeface="宋体" panose="02010600030101010101" pitchFamily="2" charset="-122"/>
                <a:cs typeface="宋体" panose="02010600030101010101" pitchFamily="2" charset="-122"/>
              </a:rPr>
              <a:t>| operation code | source | instruction class  |</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1400" kern="0" dirty="0">
                <a:latin typeface="宋体" panose="02010600030101010101" pitchFamily="2" charset="-122"/>
                <a:cs typeface="宋体" panose="02010600030101010101" pitchFamily="2" charset="-122"/>
              </a:rPr>
              <a:t>(MSB)                                      (LSB)</a:t>
            </a:r>
            <a:endParaRPr lang="zh-CN" altLang="en-US" sz="1400" dirty="0"/>
          </a:p>
        </p:txBody>
      </p:sp>
      <p:pic>
        <p:nvPicPr>
          <p:cNvPr id="9" name="图片 8"/>
          <p:cNvPicPr>
            <a:picLocks noChangeAspect="1"/>
          </p:cNvPicPr>
          <p:nvPr/>
        </p:nvPicPr>
        <p:blipFill>
          <a:blip r:embed="rId3"/>
          <a:stretch>
            <a:fillRect/>
          </a:stretch>
        </p:blipFill>
        <p:spPr>
          <a:xfrm>
            <a:off x="616526" y="1074600"/>
            <a:ext cx="5125113" cy="1107588"/>
          </a:xfrm>
          <a:prstGeom prst="rect">
            <a:avLst/>
          </a:prstGeom>
        </p:spPr>
      </p:pic>
      <p:sp>
        <p:nvSpPr>
          <p:cNvPr id="10" name="矩形 9"/>
          <p:cNvSpPr/>
          <p:nvPr/>
        </p:nvSpPr>
        <p:spPr>
          <a:xfrm>
            <a:off x="6449146" y="2457437"/>
            <a:ext cx="2199641" cy="1384995"/>
          </a:xfrm>
          <a:prstGeom prst="rect">
            <a:avLst/>
          </a:prstGeom>
        </p:spPr>
        <p:txBody>
          <a:bodyPr wrap="none">
            <a:spAutoFit/>
          </a:bodyPr>
          <a:lstStyle/>
          <a:p>
            <a:r>
              <a:rPr lang="en-US" altLang="zh-CN" sz="1400" kern="0" dirty="0" smtClean="0">
                <a:solidFill>
                  <a:srgbClr val="EF7060"/>
                </a:solidFill>
                <a:latin typeface="宋体" panose="02010600030101010101" pitchFamily="2" charset="-122"/>
                <a:cs typeface="宋体" panose="02010600030101010101" pitchFamily="2" charset="-122"/>
              </a:rPr>
              <a:t>ALU BPF_OP(code)</a:t>
            </a:r>
            <a:r>
              <a:rPr lang="en-US" altLang="zh-CN" sz="1400" dirty="0"/>
              <a:t> </a:t>
            </a:r>
            <a:r>
              <a:rPr lang="zh-CN" altLang="en-US" sz="1400" dirty="0" smtClean="0"/>
              <a:t>有值：</a:t>
            </a:r>
            <a:endParaRPr lang="en-US" altLang="zh-CN" sz="1400" dirty="0" smtClean="0"/>
          </a:p>
          <a:p>
            <a:r>
              <a:rPr lang="en-US" altLang="zh-CN" sz="1400" dirty="0" smtClean="0"/>
              <a:t>BPF_ADD   </a:t>
            </a:r>
            <a:r>
              <a:rPr lang="en-US" altLang="zh-CN" sz="1400" dirty="0"/>
              <a:t>0x00</a:t>
            </a:r>
            <a:endParaRPr lang="zh-CN" altLang="zh-CN" sz="1400" dirty="0"/>
          </a:p>
          <a:p>
            <a:r>
              <a:rPr lang="en-US" altLang="zh-CN" sz="1400" dirty="0"/>
              <a:t>BPF_SUB   0x10</a:t>
            </a:r>
            <a:endParaRPr lang="zh-CN" altLang="zh-CN" sz="1400" dirty="0"/>
          </a:p>
          <a:p>
            <a:r>
              <a:rPr lang="en-US" altLang="zh-CN" sz="1400" dirty="0"/>
              <a:t>BPF_MUL  </a:t>
            </a:r>
            <a:r>
              <a:rPr lang="en-US" altLang="zh-CN" sz="1400" dirty="0" smtClean="0"/>
              <a:t>0x20</a:t>
            </a:r>
            <a:endParaRPr lang="zh-CN" altLang="zh-CN" sz="1400" dirty="0"/>
          </a:p>
          <a:p>
            <a:r>
              <a:rPr lang="en-US" altLang="zh-CN" sz="1400" dirty="0"/>
              <a:t>BPF_DIV   </a:t>
            </a:r>
            <a:r>
              <a:rPr lang="en-US" altLang="zh-CN" sz="1400" dirty="0" smtClean="0"/>
              <a:t> 0x30</a:t>
            </a:r>
            <a:endParaRPr lang="zh-CN" altLang="zh-CN" sz="1400" dirty="0"/>
          </a:p>
          <a:p>
            <a:r>
              <a:rPr lang="en-US" altLang="zh-CN" sz="1400" dirty="0" smtClean="0"/>
              <a:t>… …</a:t>
            </a:r>
            <a:endParaRPr lang="zh-CN" altLang="en-US" sz="1400" dirty="0"/>
          </a:p>
        </p:txBody>
      </p:sp>
      <p:sp>
        <p:nvSpPr>
          <p:cNvPr id="11" name="矩形 10"/>
          <p:cNvSpPr/>
          <p:nvPr/>
        </p:nvSpPr>
        <p:spPr>
          <a:xfrm>
            <a:off x="6449146" y="584669"/>
            <a:ext cx="2199641" cy="1384995"/>
          </a:xfrm>
          <a:prstGeom prst="rect">
            <a:avLst/>
          </a:prstGeom>
        </p:spPr>
        <p:txBody>
          <a:bodyPr wrap="none">
            <a:spAutoFit/>
          </a:bodyPr>
          <a:lstStyle/>
          <a:p>
            <a:r>
              <a:rPr lang="en-US" altLang="zh-CN" sz="1400" kern="0" dirty="0" smtClean="0">
                <a:solidFill>
                  <a:srgbClr val="EF7060"/>
                </a:solidFill>
                <a:latin typeface="宋体" panose="02010600030101010101" pitchFamily="2" charset="-122"/>
                <a:cs typeface="宋体" panose="02010600030101010101" pitchFamily="2" charset="-122"/>
              </a:rPr>
              <a:t>JMP BPF_OP(code)</a:t>
            </a:r>
            <a:r>
              <a:rPr lang="en-US" altLang="zh-CN" sz="1400" dirty="0"/>
              <a:t> </a:t>
            </a:r>
            <a:r>
              <a:rPr lang="zh-CN" altLang="en-US" sz="1400" dirty="0" smtClean="0"/>
              <a:t>有值：</a:t>
            </a:r>
            <a:endParaRPr lang="en-US" altLang="zh-CN" sz="1400" dirty="0" smtClean="0"/>
          </a:p>
          <a:p>
            <a:r>
              <a:rPr lang="en-US" altLang="zh-CN" sz="1400" dirty="0"/>
              <a:t>BPF_JA   </a:t>
            </a:r>
            <a:r>
              <a:rPr lang="en-US" altLang="zh-CN" sz="1400" dirty="0" smtClean="0"/>
              <a:t>   0x00</a:t>
            </a:r>
          </a:p>
          <a:p>
            <a:r>
              <a:rPr lang="en-US" altLang="zh-CN" sz="1400" dirty="0" smtClean="0"/>
              <a:t>… …</a:t>
            </a:r>
          </a:p>
          <a:p>
            <a:r>
              <a:rPr lang="en-US" altLang="zh-CN" sz="1400" dirty="0"/>
              <a:t>BPF_CALL  </a:t>
            </a:r>
            <a:r>
              <a:rPr lang="en-US" altLang="zh-CN" sz="1400" dirty="0" smtClean="0"/>
              <a:t>0x80</a:t>
            </a:r>
          </a:p>
          <a:p>
            <a:r>
              <a:rPr lang="en-US" altLang="zh-CN" sz="1400" dirty="0" smtClean="0"/>
              <a:t>BPF_EXIT   0x90</a:t>
            </a:r>
          </a:p>
          <a:p>
            <a:r>
              <a:rPr lang="en-US" altLang="zh-CN" sz="1400" dirty="0" smtClean="0"/>
              <a:t>… …</a:t>
            </a:r>
            <a:endParaRPr lang="zh-CN" altLang="en-US" sz="1400" dirty="0"/>
          </a:p>
        </p:txBody>
      </p:sp>
    </p:spTree>
    <p:extLst>
      <p:ext uri="{BB962C8B-B14F-4D97-AF65-F5344CB8AC3E}">
        <p14:creationId xmlns:p14="http://schemas.microsoft.com/office/powerpoint/2010/main" val="3606151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descr="Graphical user interface, text, application&#10;&#10;Description automatically generated"/>
          <p:cNvPicPr>
            <a:picLocks noChangeAspect="1"/>
          </p:cNvPicPr>
          <p:nvPr/>
        </p:nvPicPr>
        <p:blipFill>
          <a:blip r:embed="rId2">
            <a:alphaModFix amt="70000"/>
          </a:blip>
          <a:stretch>
            <a:fillRect/>
          </a:stretch>
        </p:blipFill>
        <p:spPr>
          <a:xfrm>
            <a:off x="8000466" y="4404251"/>
            <a:ext cx="956697" cy="717733"/>
          </a:xfrm>
          <a:prstGeom prst="rect">
            <a:avLst/>
          </a:prstGeom>
        </p:spPr>
      </p:pic>
      <p:sp>
        <p:nvSpPr>
          <p:cNvPr id="4" name="标题 1"/>
          <p:cNvSpPr txBox="1">
            <a:spLocks/>
          </p:cNvSpPr>
          <p:nvPr/>
        </p:nvSpPr>
        <p:spPr>
          <a:xfrm>
            <a:off x="271020" y="144010"/>
            <a:ext cx="2377178" cy="52617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dirty="0" err="1" smtClean="0"/>
              <a:t>eBPF</a:t>
            </a:r>
            <a:r>
              <a:rPr lang="zh-CN" altLang="en-US" dirty="0" smtClean="0"/>
              <a:t>指令集</a:t>
            </a:r>
            <a:endParaRPr lang="zh-CN" altLang="en-US" dirty="0"/>
          </a:p>
        </p:txBody>
      </p:sp>
      <p:sp>
        <p:nvSpPr>
          <p:cNvPr id="5" name="内容占位符 2"/>
          <p:cNvSpPr txBox="1">
            <a:spLocks/>
          </p:cNvSpPr>
          <p:nvPr/>
        </p:nvSpPr>
        <p:spPr>
          <a:xfrm>
            <a:off x="544157" y="822325"/>
            <a:ext cx="10672233" cy="4321175"/>
          </a:xfrm>
          <a:prstGeom prst="rect">
            <a:avLst/>
          </a:prstGeom>
        </p:spPr>
        <p:txBody>
          <a:bodyPr/>
          <a:lstStyle>
            <a:lvl1pPr marL="171450" indent="-171450" algn="l" defTabSz="685800" rtl="0" eaLnBrk="1" latinLnBrk="0" hangingPunct="1">
              <a:lnSpc>
                <a:spcPct val="90000"/>
              </a:lnSpc>
              <a:spcBef>
                <a:spcPts val="750"/>
              </a:spcBef>
              <a:buFont typeface="Arial" panose="0208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8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8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9pPr>
          </a:lstStyle>
          <a:p>
            <a:r>
              <a:rPr lang="en-US" altLang="zh-CN" dirty="0" smtClean="0">
                <a:latin typeface="宋体" panose="02010600030101010101" pitchFamily="2" charset="-122"/>
                <a:ea typeface="宋体" panose="02010600030101010101" pitchFamily="2" charset="-122"/>
              </a:rPr>
              <a:t>code</a:t>
            </a:r>
            <a:r>
              <a:rPr lang="zh-CN" altLang="en-US" dirty="0" smtClean="0">
                <a:latin typeface="宋体" panose="02010600030101010101" pitchFamily="2" charset="-122"/>
                <a:ea typeface="宋体" panose="02010600030101010101" pitchFamily="2" charset="-122"/>
              </a:rPr>
              <a:t>含义不固定：对</a:t>
            </a:r>
            <a:r>
              <a:rPr lang="en-US" altLang="zh-CN" dirty="0" smtClean="0">
                <a:latin typeface="宋体" panose="02010600030101010101" pitchFamily="2" charset="-122"/>
                <a:ea typeface="宋体" panose="02010600030101010101" pitchFamily="2" charset="-122"/>
              </a:rPr>
              <a:t>LD|ST</a:t>
            </a:r>
            <a:endParaRPr lang="zh-CN" altLang="en-US" dirty="0" smtClean="0">
              <a:latin typeface="宋体" panose="02010600030101010101" pitchFamily="2" charset="-122"/>
              <a:ea typeface="宋体" panose="02010600030101010101" pitchFamily="2" charset="-122"/>
            </a:endParaRPr>
          </a:p>
          <a:p>
            <a:endParaRPr lang="zh-CN" altLang="en-US" sz="1800" dirty="0">
              <a:latin typeface="宋体" panose="02010600030101010101" pitchFamily="2" charset="-122"/>
              <a:ea typeface="宋体" panose="02010600030101010101" pitchFamily="2" charset="-122"/>
              <a:cs typeface="宋体" panose="02010600030101010101" pitchFamily="2" charset="-122"/>
            </a:endParaRPr>
          </a:p>
        </p:txBody>
      </p:sp>
      <p:sp>
        <p:nvSpPr>
          <p:cNvPr id="6" name="矩形 5"/>
          <p:cNvSpPr/>
          <p:nvPr/>
        </p:nvSpPr>
        <p:spPr>
          <a:xfrm>
            <a:off x="271020" y="2259233"/>
            <a:ext cx="8362341" cy="2462213"/>
          </a:xfrm>
          <a:prstGeom prst="rect">
            <a:avLst/>
          </a:prstGeom>
        </p:spPr>
        <p:txBody>
          <a:bodyPr wrap="square">
            <a:spAutoFit/>
          </a:bodyPr>
          <a:lstStyle/>
          <a:p>
            <a:pPr algn="just">
              <a:spcAft>
                <a:spcPts val="0"/>
              </a:spcAft>
            </a:pPr>
            <a:r>
              <a:rPr lang="zh-CN" altLang="zh-CN" sz="1400" kern="0" dirty="0">
                <a:solidFill>
                  <a:srgbClr val="000000"/>
                </a:solidFill>
                <a:latin typeface="宋体" panose="02010600030101010101" pitchFamily="2" charset="-122"/>
                <a:ea typeface="宋体" panose="02010600030101010101" pitchFamily="2" charset="-122"/>
                <a:cs typeface="Arial" panose="020B0604020202020204" pitchFamily="34" charset="0"/>
              </a:rPr>
              <a:t>其中的</a:t>
            </a:r>
            <a:r>
              <a:rPr lang="en-US" altLang="zh-CN" sz="1400" kern="0" dirty="0">
                <a:solidFill>
                  <a:srgbClr val="000000"/>
                </a:solidFill>
                <a:latin typeface="宋体" panose="02010600030101010101" pitchFamily="2" charset="-122"/>
                <a:ea typeface="宋体" panose="02010600030101010101" pitchFamily="2" charset="-122"/>
                <a:cs typeface="Times New Roman" panose="02020603050405020304" pitchFamily="18" charset="0"/>
              </a:rPr>
              <a:t>size</a:t>
            </a:r>
            <a:r>
              <a:rPr lang="zh-CN" altLang="zh-CN" sz="1400" kern="0" dirty="0">
                <a:solidFill>
                  <a:srgbClr val="000000"/>
                </a:solidFill>
                <a:latin typeface="宋体" panose="02010600030101010101" pitchFamily="2" charset="-122"/>
                <a:ea typeface="宋体" panose="02010600030101010101" pitchFamily="2" charset="-122"/>
                <a:cs typeface="Arial" panose="020B0604020202020204" pitchFamily="34" charset="0"/>
              </a:rPr>
              <a:t>在</a:t>
            </a:r>
            <a:r>
              <a:rPr lang="en-US" altLang="zh-CN" sz="1400" kern="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linux</a:t>
            </a:r>
            <a:r>
              <a:rPr lang="zh-CN" altLang="zh-CN" sz="1400" kern="0" dirty="0">
                <a:solidFill>
                  <a:srgbClr val="000000"/>
                </a:solidFill>
                <a:latin typeface="宋体" panose="02010600030101010101" pitchFamily="2" charset="-122"/>
                <a:ea typeface="宋体" panose="02010600030101010101" pitchFamily="2" charset="-122"/>
                <a:cs typeface="Arial" panose="020B0604020202020204" pitchFamily="34" charset="0"/>
              </a:rPr>
              <a:t>中的有如下宏定义：</a:t>
            </a:r>
            <a:endParaRPr lang="zh-CN" altLang="zh-CN" sz="1400" kern="100" dirty="0">
              <a:latin typeface="宋体" panose="02010600030101010101" pitchFamily="2" charset="-122"/>
              <a:ea typeface="宋体" panose="02010600030101010101" pitchFamily="2" charset="-122"/>
              <a:cs typeface="Times New Roman" panose="02020603050405020304" pitchFamily="18" charset="0"/>
            </a:endParaRPr>
          </a:p>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0" dirty="0">
                <a:latin typeface="宋体" panose="02010600030101010101" pitchFamily="2" charset="-122"/>
                <a:ea typeface="宋体" panose="02010600030101010101" pitchFamily="2" charset="-122"/>
                <a:cs typeface="宋体" panose="02010600030101010101" pitchFamily="2" charset="-122"/>
              </a:rPr>
              <a:t>BPF_W</a:t>
            </a:r>
            <a:r>
              <a:rPr lang="en-US" altLang="zh-CN" sz="1400" kern="0" dirty="0">
                <a:solidFill>
                  <a:srgbClr val="DCDCDC"/>
                </a:solidFill>
                <a:latin typeface="宋体" panose="02010600030101010101" pitchFamily="2" charset="-122"/>
                <a:ea typeface="宋体" panose="02010600030101010101" pitchFamily="2" charset="-122"/>
                <a:cs typeface="宋体" panose="02010600030101010101" pitchFamily="2" charset="-122"/>
              </a:rPr>
              <a:t>   </a:t>
            </a:r>
            <a:r>
              <a:rPr lang="en-US" altLang="zh-CN" sz="1400" kern="0" dirty="0">
                <a:solidFill>
                  <a:srgbClr val="B8D7A3"/>
                </a:solidFill>
                <a:latin typeface="宋体" panose="02010600030101010101" pitchFamily="2" charset="-122"/>
                <a:ea typeface="宋体" panose="02010600030101010101" pitchFamily="2" charset="-122"/>
                <a:cs typeface="宋体" panose="02010600030101010101" pitchFamily="2" charset="-122"/>
              </a:rPr>
              <a:t>0x00</a:t>
            </a:r>
            <a:r>
              <a:rPr lang="en-US" altLang="zh-CN" sz="1400" kern="0" dirty="0">
                <a:solidFill>
                  <a:srgbClr val="DCDCDC"/>
                </a:solidFill>
                <a:latin typeface="宋体" panose="02010600030101010101" pitchFamily="2" charset="-122"/>
                <a:ea typeface="宋体" panose="02010600030101010101" pitchFamily="2" charset="-122"/>
                <a:cs typeface="宋体" panose="02010600030101010101" pitchFamily="2" charset="-122"/>
              </a:rPr>
              <a:t>    </a:t>
            </a:r>
            <a:r>
              <a:rPr lang="en-US" altLang="zh-CN" sz="1400" kern="0" dirty="0">
                <a:solidFill>
                  <a:srgbClr val="57A64A"/>
                </a:solidFill>
                <a:latin typeface="宋体" panose="02010600030101010101" pitchFamily="2" charset="-122"/>
                <a:ea typeface="宋体" panose="02010600030101010101" pitchFamily="2" charset="-122"/>
                <a:cs typeface="宋体" panose="02010600030101010101" pitchFamily="2" charset="-122"/>
              </a:rPr>
              <a:t>/* word=4 byte */</a:t>
            </a:r>
            <a:endParaRPr lang="zh-CN" altLang="zh-CN" sz="1400" kern="100" dirty="0">
              <a:latin typeface="宋体" panose="02010600030101010101" pitchFamily="2" charset="-122"/>
              <a:ea typeface="宋体" panose="02010600030101010101" pitchFamily="2" charset="-122"/>
              <a:cs typeface="Times New Roman" panose="02020603050405020304" pitchFamily="18" charset="0"/>
            </a:endParaRPr>
          </a:p>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0" dirty="0">
                <a:latin typeface="宋体" panose="02010600030101010101" pitchFamily="2" charset="-122"/>
                <a:ea typeface="宋体" panose="02010600030101010101" pitchFamily="2" charset="-122"/>
                <a:cs typeface="宋体" panose="02010600030101010101" pitchFamily="2" charset="-122"/>
              </a:rPr>
              <a:t>BPF_H </a:t>
            </a:r>
            <a:r>
              <a:rPr lang="en-US" altLang="zh-CN" sz="1400" kern="0" dirty="0">
                <a:solidFill>
                  <a:srgbClr val="DCDCDC"/>
                </a:solidFill>
                <a:latin typeface="宋体" panose="02010600030101010101" pitchFamily="2" charset="-122"/>
                <a:ea typeface="宋体" panose="02010600030101010101" pitchFamily="2" charset="-122"/>
                <a:cs typeface="宋体" panose="02010600030101010101" pitchFamily="2" charset="-122"/>
              </a:rPr>
              <a:t>  </a:t>
            </a:r>
            <a:r>
              <a:rPr lang="en-US" altLang="zh-CN" sz="1400" kern="0" dirty="0">
                <a:solidFill>
                  <a:srgbClr val="B8D7A3"/>
                </a:solidFill>
                <a:latin typeface="宋体" panose="02010600030101010101" pitchFamily="2" charset="-122"/>
                <a:ea typeface="宋体" panose="02010600030101010101" pitchFamily="2" charset="-122"/>
                <a:cs typeface="宋体" panose="02010600030101010101" pitchFamily="2" charset="-122"/>
              </a:rPr>
              <a:t>0x08</a:t>
            </a:r>
            <a:r>
              <a:rPr lang="en-US" altLang="zh-CN" sz="1400" kern="0" dirty="0">
                <a:solidFill>
                  <a:srgbClr val="DCDCDC"/>
                </a:solidFill>
                <a:latin typeface="宋体" panose="02010600030101010101" pitchFamily="2" charset="-122"/>
                <a:ea typeface="宋体" panose="02010600030101010101" pitchFamily="2" charset="-122"/>
                <a:cs typeface="宋体" panose="02010600030101010101" pitchFamily="2" charset="-122"/>
              </a:rPr>
              <a:t>    </a:t>
            </a:r>
            <a:r>
              <a:rPr lang="en-US" altLang="zh-CN" sz="1400" kern="0" dirty="0">
                <a:solidFill>
                  <a:srgbClr val="57A64A"/>
                </a:solidFill>
                <a:latin typeface="宋体" panose="02010600030101010101" pitchFamily="2" charset="-122"/>
                <a:ea typeface="宋体" panose="02010600030101010101" pitchFamily="2" charset="-122"/>
                <a:cs typeface="宋体" panose="02010600030101010101" pitchFamily="2" charset="-122"/>
              </a:rPr>
              <a:t>/* half word */ 2 byte</a:t>
            </a:r>
            <a:endParaRPr lang="zh-CN" altLang="zh-CN" sz="1400" kern="100" dirty="0">
              <a:latin typeface="宋体" panose="02010600030101010101" pitchFamily="2" charset="-122"/>
              <a:ea typeface="宋体" panose="02010600030101010101" pitchFamily="2" charset="-122"/>
              <a:cs typeface="Times New Roman" panose="02020603050405020304" pitchFamily="18" charset="0"/>
            </a:endParaRPr>
          </a:p>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0" dirty="0">
                <a:latin typeface="宋体" panose="02010600030101010101" pitchFamily="2" charset="-122"/>
                <a:ea typeface="宋体" panose="02010600030101010101" pitchFamily="2" charset="-122"/>
                <a:cs typeface="宋体" panose="02010600030101010101" pitchFamily="2" charset="-122"/>
              </a:rPr>
              <a:t>BPF_B</a:t>
            </a:r>
            <a:r>
              <a:rPr lang="en-US" altLang="zh-CN" sz="1400" kern="0" dirty="0">
                <a:solidFill>
                  <a:srgbClr val="DCDCDC"/>
                </a:solidFill>
                <a:latin typeface="宋体" panose="02010600030101010101" pitchFamily="2" charset="-122"/>
                <a:ea typeface="宋体" panose="02010600030101010101" pitchFamily="2" charset="-122"/>
                <a:cs typeface="宋体" panose="02010600030101010101" pitchFamily="2" charset="-122"/>
              </a:rPr>
              <a:t>   </a:t>
            </a:r>
            <a:r>
              <a:rPr lang="en-US" altLang="zh-CN" sz="1400" kern="0" dirty="0">
                <a:solidFill>
                  <a:srgbClr val="B8D7A3"/>
                </a:solidFill>
                <a:latin typeface="宋体" panose="02010600030101010101" pitchFamily="2" charset="-122"/>
                <a:ea typeface="宋体" panose="02010600030101010101" pitchFamily="2" charset="-122"/>
                <a:cs typeface="宋体" panose="02010600030101010101" pitchFamily="2" charset="-122"/>
              </a:rPr>
              <a:t>0x10</a:t>
            </a:r>
            <a:r>
              <a:rPr lang="en-US" altLang="zh-CN" sz="1400" kern="0" dirty="0">
                <a:solidFill>
                  <a:srgbClr val="DCDCDC"/>
                </a:solidFill>
                <a:latin typeface="宋体" panose="02010600030101010101" pitchFamily="2" charset="-122"/>
                <a:ea typeface="宋体" panose="02010600030101010101" pitchFamily="2" charset="-122"/>
                <a:cs typeface="宋体" panose="02010600030101010101" pitchFamily="2" charset="-122"/>
              </a:rPr>
              <a:t>    </a:t>
            </a:r>
            <a:r>
              <a:rPr lang="en-US" altLang="zh-CN" sz="1400" kern="0" dirty="0">
                <a:solidFill>
                  <a:srgbClr val="57A64A"/>
                </a:solidFill>
                <a:latin typeface="宋体" panose="02010600030101010101" pitchFamily="2" charset="-122"/>
                <a:ea typeface="宋体" panose="02010600030101010101" pitchFamily="2" charset="-122"/>
                <a:cs typeface="宋体" panose="02010600030101010101" pitchFamily="2" charset="-122"/>
              </a:rPr>
              <a:t>/* byte */ </a:t>
            </a:r>
            <a:endParaRPr lang="zh-CN" altLang="zh-CN" sz="1400" kern="100" dirty="0">
              <a:latin typeface="宋体" panose="02010600030101010101" pitchFamily="2" charset="-122"/>
              <a:ea typeface="宋体" panose="02010600030101010101" pitchFamily="2" charset="-122"/>
              <a:cs typeface="Times New Roman" panose="02020603050405020304" pitchFamily="18" charset="0"/>
            </a:endParaRPr>
          </a:p>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0" dirty="0">
                <a:latin typeface="宋体" panose="02010600030101010101" pitchFamily="2" charset="-122"/>
                <a:ea typeface="宋体" panose="02010600030101010101" pitchFamily="2" charset="-122"/>
                <a:cs typeface="宋体" panose="02010600030101010101" pitchFamily="2" charset="-122"/>
              </a:rPr>
              <a:t>BPF_DW</a:t>
            </a:r>
            <a:r>
              <a:rPr lang="en-US" altLang="zh-CN" sz="1400" kern="0" dirty="0">
                <a:solidFill>
                  <a:srgbClr val="DCDCDC"/>
                </a:solidFill>
                <a:latin typeface="宋体" panose="02010600030101010101" pitchFamily="2" charset="-122"/>
                <a:ea typeface="宋体" panose="02010600030101010101" pitchFamily="2" charset="-122"/>
                <a:cs typeface="宋体" panose="02010600030101010101" pitchFamily="2" charset="-122"/>
              </a:rPr>
              <a:t>  </a:t>
            </a:r>
            <a:r>
              <a:rPr lang="en-US" altLang="zh-CN" sz="1400" kern="0" dirty="0">
                <a:solidFill>
                  <a:srgbClr val="B8D7A3"/>
                </a:solidFill>
                <a:latin typeface="宋体" panose="02010600030101010101" pitchFamily="2" charset="-122"/>
                <a:ea typeface="宋体" panose="02010600030101010101" pitchFamily="2" charset="-122"/>
                <a:cs typeface="宋体" panose="02010600030101010101" pitchFamily="2" charset="-122"/>
              </a:rPr>
              <a:t>0x18</a:t>
            </a:r>
            <a:r>
              <a:rPr lang="en-US" altLang="zh-CN" sz="1400" kern="0" dirty="0">
                <a:solidFill>
                  <a:srgbClr val="DCDCDC"/>
                </a:solidFill>
                <a:latin typeface="宋体" panose="02010600030101010101" pitchFamily="2" charset="-122"/>
                <a:ea typeface="宋体" panose="02010600030101010101" pitchFamily="2" charset="-122"/>
                <a:cs typeface="宋体" panose="02010600030101010101" pitchFamily="2" charset="-122"/>
              </a:rPr>
              <a:t>    </a:t>
            </a:r>
            <a:r>
              <a:rPr lang="en-US" altLang="zh-CN" sz="1400" kern="0" dirty="0">
                <a:solidFill>
                  <a:srgbClr val="57A64A"/>
                </a:solidFill>
                <a:latin typeface="宋体" panose="02010600030101010101" pitchFamily="2" charset="-122"/>
                <a:ea typeface="宋体" panose="02010600030101010101" pitchFamily="2" charset="-122"/>
                <a:cs typeface="宋体" panose="02010600030101010101" pitchFamily="2" charset="-122"/>
              </a:rPr>
              <a:t>/* </a:t>
            </a:r>
            <a:r>
              <a:rPr lang="en-US" altLang="zh-CN" sz="1400" kern="0" dirty="0" err="1" smtClean="0">
                <a:solidFill>
                  <a:srgbClr val="57A64A"/>
                </a:solidFill>
                <a:latin typeface="宋体" panose="02010600030101010101" pitchFamily="2" charset="-122"/>
                <a:ea typeface="宋体" panose="02010600030101010101" pitchFamily="2" charset="-122"/>
                <a:cs typeface="宋体" panose="02010600030101010101" pitchFamily="2" charset="-122"/>
              </a:rPr>
              <a:t>eBPF</a:t>
            </a:r>
            <a:r>
              <a:rPr lang="en-US" altLang="zh-CN" sz="1400" kern="0" dirty="0" smtClean="0">
                <a:solidFill>
                  <a:srgbClr val="57A64A"/>
                </a:solidFill>
                <a:latin typeface="宋体" panose="02010600030101010101" pitchFamily="2" charset="-122"/>
                <a:ea typeface="宋体" panose="02010600030101010101" pitchFamily="2" charset="-122"/>
                <a:cs typeface="宋体" panose="02010600030101010101" pitchFamily="2" charset="-122"/>
              </a:rPr>
              <a:t> </a:t>
            </a:r>
            <a:r>
              <a:rPr lang="en-US" altLang="zh-CN" sz="1400" kern="0" dirty="0">
                <a:solidFill>
                  <a:srgbClr val="57A64A"/>
                </a:solidFill>
                <a:latin typeface="宋体" panose="02010600030101010101" pitchFamily="2" charset="-122"/>
                <a:ea typeface="宋体" panose="02010600030101010101" pitchFamily="2" charset="-122"/>
                <a:cs typeface="宋体" panose="02010600030101010101" pitchFamily="2" charset="-122"/>
              </a:rPr>
              <a:t>only, double word */ 8 byte</a:t>
            </a:r>
            <a:endParaRPr lang="zh-CN" altLang="zh-CN" sz="1400" kern="100" dirty="0">
              <a:latin typeface="宋体" panose="02010600030101010101" pitchFamily="2" charset="-122"/>
              <a:ea typeface="宋体" panose="02010600030101010101" pitchFamily="2" charset="-122"/>
              <a:cs typeface="Times New Roman" panose="02020603050405020304" pitchFamily="18" charset="0"/>
            </a:endParaRPr>
          </a:p>
          <a:p>
            <a:pPr algn="just">
              <a:spcAft>
                <a:spcPts val="0"/>
              </a:spcAft>
            </a:pPr>
            <a:r>
              <a:rPr lang="en-US" altLang="zh-CN" sz="1400" kern="0" dirty="0">
                <a:solidFill>
                  <a:srgbClr val="000000"/>
                </a:solidFill>
                <a:latin typeface="宋体" panose="02010600030101010101" pitchFamily="2" charset="-122"/>
                <a:ea typeface="宋体" panose="02010600030101010101" pitchFamily="2" charset="-122"/>
                <a:cs typeface="Times New Roman" panose="02020603050405020304" pitchFamily="18" charset="0"/>
              </a:rPr>
              <a:t>mode</a:t>
            </a:r>
            <a:r>
              <a:rPr lang="zh-CN" altLang="zh-CN" sz="1400" kern="0" dirty="0">
                <a:solidFill>
                  <a:srgbClr val="000000"/>
                </a:solidFill>
                <a:latin typeface="宋体" panose="02010600030101010101" pitchFamily="2" charset="-122"/>
                <a:ea typeface="宋体" panose="02010600030101010101" pitchFamily="2" charset="-122"/>
                <a:cs typeface="Arial" panose="020B0604020202020204" pitchFamily="34" charset="0"/>
              </a:rPr>
              <a:t>在</a:t>
            </a:r>
            <a:r>
              <a:rPr lang="en-US" altLang="zh-CN" sz="1400" kern="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linux</a:t>
            </a:r>
            <a:r>
              <a:rPr lang="zh-CN" altLang="zh-CN" sz="1400" kern="0" dirty="0">
                <a:solidFill>
                  <a:srgbClr val="000000"/>
                </a:solidFill>
                <a:latin typeface="宋体" panose="02010600030101010101" pitchFamily="2" charset="-122"/>
                <a:ea typeface="宋体" panose="02010600030101010101" pitchFamily="2" charset="-122"/>
                <a:cs typeface="Arial" panose="020B0604020202020204" pitchFamily="34" charset="0"/>
              </a:rPr>
              <a:t>中的有如下宏定义：</a:t>
            </a:r>
            <a:endParaRPr lang="zh-CN" altLang="zh-CN" sz="1400" kern="100" dirty="0">
              <a:latin typeface="宋体" panose="02010600030101010101" pitchFamily="2" charset="-122"/>
              <a:ea typeface="宋体" panose="02010600030101010101" pitchFamily="2" charset="-122"/>
              <a:cs typeface="Times New Roman" panose="02020603050405020304" pitchFamily="18" charset="0"/>
            </a:endParaRPr>
          </a:p>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0" dirty="0">
                <a:latin typeface="宋体" panose="02010600030101010101" pitchFamily="2" charset="-122"/>
                <a:ea typeface="宋体" panose="02010600030101010101" pitchFamily="2" charset="-122"/>
                <a:cs typeface="宋体" panose="02010600030101010101" pitchFamily="2" charset="-122"/>
              </a:rPr>
              <a:t>BPF_IMM </a:t>
            </a:r>
            <a:r>
              <a:rPr lang="en-US" altLang="zh-CN" sz="1400" kern="0" dirty="0">
                <a:solidFill>
                  <a:srgbClr val="DCDCDC"/>
                </a:solidFill>
                <a:latin typeface="宋体" panose="02010600030101010101" pitchFamily="2" charset="-122"/>
                <a:ea typeface="宋体" panose="02010600030101010101" pitchFamily="2" charset="-122"/>
                <a:cs typeface="宋体" panose="02010600030101010101" pitchFamily="2" charset="-122"/>
              </a:rPr>
              <a:t>    </a:t>
            </a:r>
            <a:r>
              <a:rPr lang="en-US" altLang="zh-CN" sz="1400" kern="0" dirty="0" smtClean="0">
                <a:solidFill>
                  <a:srgbClr val="B8D7A3"/>
                </a:solidFill>
                <a:latin typeface="宋体" panose="02010600030101010101" pitchFamily="2" charset="-122"/>
                <a:ea typeface="宋体" panose="02010600030101010101" pitchFamily="2" charset="-122"/>
                <a:cs typeface="宋体" panose="02010600030101010101" pitchFamily="2" charset="-122"/>
              </a:rPr>
              <a:t>0x00 </a:t>
            </a:r>
            <a:r>
              <a:rPr lang="en-US" altLang="zh-CN" sz="1400" kern="0" dirty="0">
                <a:solidFill>
                  <a:srgbClr val="57A64A"/>
                </a:solidFill>
                <a:latin typeface="宋体" panose="02010600030101010101" pitchFamily="2" charset="-122"/>
                <a:ea typeface="宋体" panose="02010600030101010101" pitchFamily="2" charset="-122"/>
                <a:cs typeface="宋体" panose="02010600030101010101" pitchFamily="2" charset="-122"/>
              </a:rPr>
              <a:t>/*load immediate*/</a:t>
            </a:r>
            <a:endParaRPr lang="zh-CN" altLang="zh-CN" sz="1400" kern="0" dirty="0">
              <a:solidFill>
                <a:srgbClr val="57A64A"/>
              </a:solidFill>
              <a:latin typeface="宋体" panose="02010600030101010101" pitchFamily="2" charset="-122"/>
              <a:ea typeface="宋体" panose="02010600030101010101" pitchFamily="2" charset="-122"/>
              <a:cs typeface="宋体" panose="02010600030101010101" pitchFamily="2" charset="-122"/>
            </a:endParaRPr>
          </a:p>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0" dirty="0">
                <a:latin typeface="宋体" panose="02010600030101010101" pitchFamily="2" charset="-122"/>
                <a:ea typeface="宋体" panose="02010600030101010101" pitchFamily="2" charset="-122"/>
                <a:cs typeface="宋体" panose="02010600030101010101" pitchFamily="2" charset="-122"/>
              </a:rPr>
              <a:t>BPF_ABS</a:t>
            </a:r>
            <a:r>
              <a:rPr lang="en-US" altLang="zh-CN" sz="1400" kern="0" dirty="0">
                <a:solidFill>
                  <a:srgbClr val="DCDCDC"/>
                </a:solidFill>
                <a:latin typeface="宋体" panose="02010600030101010101" pitchFamily="2" charset="-122"/>
                <a:ea typeface="宋体" panose="02010600030101010101" pitchFamily="2" charset="-122"/>
                <a:cs typeface="宋体" panose="02010600030101010101" pitchFamily="2" charset="-122"/>
              </a:rPr>
              <a:t>     </a:t>
            </a:r>
            <a:r>
              <a:rPr lang="en-US" altLang="zh-CN" sz="1400" kern="0" dirty="0">
                <a:solidFill>
                  <a:srgbClr val="B8D7A3"/>
                </a:solidFill>
                <a:latin typeface="宋体" panose="02010600030101010101" pitchFamily="2" charset="-122"/>
                <a:ea typeface="宋体" panose="02010600030101010101" pitchFamily="2" charset="-122"/>
                <a:cs typeface="宋体" panose="02010600030101010101" pitchFamily="2" charset="-122"/>
              </a:rPr>
              <a:t>0x20 </a:t>
            </a:r>
            <a:r>
              <a:rPr lang="en-US" altLang="zh-CN" sz="1400" kern="0" dirty="0">
                <a:solidFill>
                  <a:srgbClr val="57A64A"/>
                </a:solidFill>
                <a:latin typeface="宋体" panose="02010600030101010101" pitchFamily="2" charset="-122"/>
                <a:ea typeface="宋体" panose="02010600030101010101" pitchFamily="2" charset="-122"/>
                <a:cs typeface="宋体" panose="02010600030101010101" pitchFamily="2" charset="-122"/>
              </a:rPr>
              <a:t>/* Direct packet access, R0 = *(</a:t>
            </a:r>
            <a:r>
              <a:rPr lang="en-US" altLang="zh-CN" sz="1400" kern="0" dirty="0" err="1">
                <a:solidFill>
                  <a:srgbClr val="57A64A"/>
                </a:solidFill>
                <a:latin typeface="宋体" panose="02010600030101010101" pitchFamily="2" charset="-122"/>
                <a:ea typeface="宋体" panose="02010600030101010101" pitchFamily="2" charset="-122"/>
                <a:cs typeface="宋体" panose="02010600030101010101" pitchFamily="2" charset="-122"/>
              </a:rPr>
              <a:t>uint</a:t>
            </a:r>
            <a:r>
              <a:rPr lang="en-US" altLang="zh-CN" sz="1400" kern="0" dirty="0">
                <a:solidFill>
                  <a:srgbClr val="57A64A"/>
                </a:solidFill>
                <a:latin typeface="宋体" panose="02010600030101010101" pitchFamily="2" charset="-122"/>
                <a:ea typeface="宋体" panose="02010600030101010101" pitchFamily="2" charset="-122"/>
                <a:cs typeface="宋体" panose="02010600030101010101" pitchFamily="2" charset="-122"/>
              </a:rPr>
              <a:t> *) (</a:t>
            </a:r>
            <a:r>
              <a:rPr lang="en-US" altLang="zh-CN" sz="1400" kern="0" dirty="0" err="1">
                <a:solidFill>
                  <a:srgbClr val="57A64A"/>
                </a:solidFill>
                <a:latin typeface="宋体" panose="02010600030101010101" pitchFamily="2" charset="-122"/>
                <a:ea typeface="宋体" panose="02010600030101010101" pitchFamily="2" charset="-122"/>
                <a:cs typeface="宋体" panose="02010600030101010101" pitchFamily="2" charset="-122"/>
              </a:rPr>
              <a:t>skb</a:t>
            </a:r>
            <a:r>
              <a:rPr lang="en-US" altLang="zh-CN" sz="1400" kern="0" dirty="0">
                <a:solidFill>
                  <a:srgbClr val="57A64A"/>
                </a:solidFill>
                <a:latin typeface="宋体" panose="02010600030101010101" pitchFamily="2" charset="-122"/>
                <a:ea typeface="宋体" panose="02010600030101010101" pitchFamily="2" charset="-122"/>
                <a:cs typeface="宋体" panose="02010600030101010101" pitchFamily="2" charset="-122"/>
              </a:rPr>
              <a:t>-&gt;data + imm32) */</a:t>
            </a:r>
            <a:endParaRPr lang="zh-CN" altLang="zh-CN" sz="1400" kern="0" dirty="0">
              <a:solidFill>
                <a:srgbClr val="57A64A"/>
              </a:solidFill>
              <a:latin typeface="宋体" panose="02010600030101010101" pitchFamily="2" charset="-122"/>
              <a:ea typeface="宋体" panose="02010600030101010101" pitchFamily="2" charset="-122"/>
              <a:cs typeface="宋体" panose="02010600030101010101" pitchFamily="2" charset="-122"/>
            </a:endParaRPr>
          </a:p>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0" dirty="0">
                <a:latin typeface="宋体" panose="02010600030101010101" pitchFamily="2" charset="-122"/>
                <a:ea typeface="宋体" panose="02010600030101010101" pitchFamily="2" charset="-122"/>
                <a:cs typeface="宋体" panose="02010600030101010101" pitchFamily="2" charset="-122"/>
              </a:rPr>
              <a:t>BPF_IND </a:t>
            </a:r>
            <a:r>
              <a:rPr lang="en-US" altLang="zh-CN" sz="1400" kern="0" dirty="0">
                <a:solidFill>
                  <a:srgbClr val="DCDCDC"/>
                </a:solidFill>
                <a:latin typeface="宋体" panose="02010600030101010101" pitchFamily="2" charset="-122"/>
                <a:ea typeface="宋体" panose="02010600030101010101" pitchFamily="2" charset="-122"/>
                <a:cs typeface="宋体" panose="02010600030101010101" pitchFamily="2" charset="-122"/>
              </a:rPr>
              <a:t>    </a:t>
            </a:r>
            <a:r>
              <a:rPr lang="en-US" altLang="zh-CN" sz="1400" kern="0" dirty="0">
                <a:solidFill>
                  <a:srgbClr val="B8D7A3"/>
                </a:solidFill>
                <a:latin typeface="宋体" panose="02010600030101010101" pitchFamily="2" charset="-122"/>
                <a:ea typeface="宋体" panose="02010600030101010101" pitchFamily="2" charset="-122"/>
                <a:cs typeface="宋体" panose="02010600030101010101" pitchFamily="2" charset="-122"/>
              </a:rPr>
              <a:t>0x40 </a:t>
            </a:r>
            <a:r>
              <a:rPr lang="en-US" altLang="zh-CN" sz="1400" kern="0" dirty="0">
                <a:solidFill>
                  <a:srgbClr val="57A64A"/>
                </a:solidFill>
                <a:latin typeface="宋体" panose="02010600030101010101" pitchFamily="2" charset="-122"/>
                <a:ea typeface="宋体" panose="02010600030101010101" pitchFamily="2" charset="-122"/>
                <a:cs typeface="宋体" panose="02010600030101010101" pitchFamily="2" charset="-122"/>
              </a:rPr>
              <a:t>/* Indirect packet access, R0 = *(</a:t>
            </a:r>
            <a:r>
              <a:rPr lang="en-US" altLang="zh-CN" sz="1400" kern="0" dirty="0" err="1">
                <a:solidFill>
                  <a:srgbClr val="57A64A"/>
                </a:solidFill>
                <a:latin typeface="宋体" panose="02010600030101010101" pitchFamily="2" charset="-122"/>
                <a:ea typeface="宋体" panose="02010600030101010101" pitchFamily="2" charset="-122"/>
                <a:cs typeface="宋体" panose="02010600030101010101" pitchFamily="2" charset="-122"/>
              </a:rPr>
              <a:t>uint</a:t>
            </a:r>
            <a:r>
              <a:rPr lang="en-US" altLang="zh-CN" sz="1400" kern="0" dirty="0">
                <a:solidFill>
                  <a:srgbClr val="57A64A"/>
                </a:solidFill>
                <a:latin typeface="宋体" panose="02010600030101010101" pitchFamily="2" charset="-122"/>
                <a:ea typeface="宋体" panose="02010600030101010101" pitchFamily="2" charset="-122"/>
                <a:cs typeface="宋体" panose="02010600030101010101" pitchFamily="2" charset="-122"/>
              </a:rPr>
              <a:t> *) (</a:t>
            </a:r>
            <a:r>
              <a:rPr lang="en-US" altLang="zh-CN" sz="1400" kern="0" dirty="0" err="1">
                <a:solidFill>
                  <a:srgbClr val="57A64A"/>
                </a:solidFill>
                <a:latin typeface="宋体" panose="02010600030101010101" pitchFamily="2" charset="-122"/>
                <a:ea typeface="宋体" panose="02010600030101010101" pitchFamily="2" charset="-122"/>
                <a:cs typeface="宋体" panose="02010600030101010101" pitchFamily="2" charset="-122"/>
              </a:rPr>
              <a:t>skb</a:t>
            </a:r>
            <a:r>
              <a:rPr lang="en-US" altLang="zh-CN" sz="1400" kern="0" dirty="0">
                <a:solidFill>
                  <a:srgbClr val="57A64A"/>
                </a:solidFill>
                <a:latin typeface="宋体" panose="02010600030101010101" pitchFamily="2" charset="-122"/>
                <a:ea typeface="宋体" panose="02010600030101010101" pitchFamily="2" charset="-122"/>
                <a:cs typeface="宋体" panose="02010600030101010101" pitchFamily="2" charset="-122"/>
              </a:rPr>
              <a:t>-&gt;data + </a:t>
            </a:r>
            <a:r>
              <a:rPr lang="en-US" altLang="zh-CN" sz="1400" kern="0" dirty="0" err="1">
                <a:solidFill>
                  <a:srgbClr val="57A64A"/>
                </a:solidFill>
                <a:latin typeface="宋体" panose="02010600030101010101" pitchFamily="2" charset="-122"/>
                <a:ea typeface="宋体" panose="02010600030101010101" pitchFamily="2" charset="-122"/>
                <a:cs typeface="宋体" panose="02010600030101010101" pitchFamily="2" charset="-122"/>
              </a:rPr>
              <a:t>src_reg</a:t>
            </a:r>
            <a:r>
              <a:rPr lang="en-US" altLang="zh-CN" sz="1400" kern="0" dirty="0">
                <a:solidFill>
                  <a:srgbClr val="57A64A"/>
                </a:solidFill>
                <a:latin typeface="宋体" panose="02010600030101010101" pitchFamily="2" charset="-122"/>
                <a:ea typeface="宋体" panose="02010600030101010101" pitchFamily="2" charset="-122"/>
                <a:cs typeface="宋体" panose="02010600030101010101" pitchFamily="2" charset="-122"/>
              </a:rPr>
              <a:t> + imm32) */</a:t>
            </a:r>
            <a:endParaRPr lang="zh-CN" altLang="zh-CN" sz="1400" kern="0" dirty="0">
              <a:solidFill>
                <a:srgbClr val="57A64A"/>
              </a:solidFill>
              <a:latin typeface="宋体" panose="02010600030101010101" pitchFamily="2" charset="-122"/>
              <a:ea typeface="宋体" panose="02010600030101010101" pitchFamily="2" charset="-122"/>
              <a:cs typeface="宋体" panose="02010600030101010101" pitchFamily="2" charset="-122"/>
            </a:endParaRPr>
          </a:p>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0" dirty="0">
                <a:latin typeface="宋体" panose="02010600030101010101" pitchFamily="2" charset="-122"/>
                <a:ea typeface="宋体" panose="02010600030101010101" pitchFamily="2" charset="-122"/>
                <a:cs typeface="宋体" panose="02010600030101010101" pitchFamily="2" charset="-122"/>
              </a:rPr>
              <a:t>BPF_MEM </a:t>
            </a:r>
            <a:r>
              <a:rPr lang="en-US" altLang="zh-CN" sz="1400" kern="0" dirty="0">
                <a:solidFill>
                  <a:srgbClr val="DCDCDC"/>
                </a:solidFill>
                <a:latin typeface="宋体" panose="02010600030101010101" pitchFamily="2" charset="-122"/>
                <a:ea typeface="宋体" panose="02010600030101010101" pitchFamily="2" charset="-122"/>
                <a:cs typeface="宋体" panose="02010600030101010101" pitchFamily="2" charset="-122"/>
              </a:rPr>
              <a:t>    </a:t>
            </a:r>
            <a:r>
              <a:rPr lang="en-US" altLang="zh-CN" sz="1400" kern="0" dirty="0">
                <a:solidFill>
                  <a:srgbClr val="B8D7A3"/>
                </a:solidFill>
                <a:latin typeface="宋体" panose="02010600030101010101" pitchFamily="2" charset="-122"/>
                <a:ea typeface="宋体" panose="02010600030101010101" pitchFamily="2" charset="-122"/>
                <a:cs typeface="宋体" panose="02010600030101010101" pitchFamily="2" charset="-122"/>
              </a:rPr>
              <a:t>0x60</a:t>
            </a:r>
            <a:endParaRPr lang="zh-CN" altLang="zh-CN" sz="1400" kern="100" dirty="0">
              <a:latin typeface="宋体" panose="02010600030101010101" pitchFamily="2" charset="-122"/>
              <a:ea typeface="宋体" panose="02010600030101010101" pitchFamily="2" charset="-122"/>
              <a:cs typeface="Times New Roman" panose="02020603050405020304" pitchFamily="18" charset="0"/>
            </a:endParaRPr>
          </a:p>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0" dirty="0">
                <a:latin typeface="宋体" panose="02010600030101010101" pitchFamily="2" charset="-122"/>
                <a:ea typeface="宋体" panose="02010600030101010101" pitchFamily="2" charset="-122"/>
                <a:cs typeface="宋体" panose="02010600030101010101" pitchFamily="2" charset="-122"/>
              </a:rPr>
              <a:t>BPF_ATOMIC</a:t>
            </a:r>
            <a:r>
              <a:rPr lang="en-US" altLang="zh-CN" sz="1400" kern="0" dirty="0" smtClean="0">
                <a:solidFill>
                  <a:srgbClr val="DCDCDC"/>
                </a:solidFill>
                <a:latin typeface="宋体" panose="02010600030101010101" pitchFamily="2" charset="-122"/>
                <a:ea typeface="宋体" panose="02010600030101010101" pitchFamily="2" charset="-122"/>
                <a:cs typeface="宋体" panose="02010600030101010101" pitchFamily="2" charset="-122"/>
              </a:rPr>
              <a:t>  </a:t>
            </a:r>
            <a:r>
              <a:rPr lang="en-US" altLang="zh-CN" sz="1400" kern="0" dirty="0" smtClean="0">
                <a:solidFill>
                  <a:srgbClr val="B8D7A3"/>
                </a:solidFill>
                <a:latin typeface="宋体" panose="02010600030101010101" pitchFamily="2" charset="-122"/>
                <a:ea typeface="宋体" panose="02010600030101010101" pitchFamily="2" charset="-122"/>
                <a:cs typeface="宋体" panose="02010600030101010101" pitchFamily="2" charset="-122"/>
              </a:rPr>
              <a:t>0xc0</a:t>
            </a:r>
            <a:endPar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7" name="矩形 6"/>
          <p:cNvSpPr/>
          <p:nvPr/>
        </p:nvSpPr>
        <p:spPr>
          <a:xfrm>
            <a:off x="727612" y="1205969"/>
            <a:ext cx="3841172" cy="977191"/>
          </a:xfrm>
          <a:prstGeom prst="rect">
            <a:avLst/>
          </a:prstGeom>
        </p:spPr>
        <p:txBody>
          <a:bodyPr wrap="square">
            <a:spAutoFit/>
          </a:bodyPr>
          <a:lstStyle/>
          <a:p>
            <a:pPr algn="just">
              <a:lnSpc>
                <a:spcPts val="225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0" dirty="0">
                <a:latin typeface="宋体" panose="02010600030101010101" pitchFamily="2" charset="-122"/>
                <a:ea typeface="宋体" panose="02010600030101010101" pitchFamily="2" charset="-122"/>
                <a:cs typeface="宋体" panose="02010600030101010101" pitchFamily="2" charset="-122"/>
              </a:rPr>
              <a:t>| 3 bits | 2 bits |   3 bits          |</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ts val="225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0" dirty="0">
                <a:latin typeface="宋体" panose="02010600030101010101" pitchFamily="2" charset="-122"/>
                <a:ea typeface="宋体" panose="02010600030101010101" pitchFamily="2" charset="-122"/>
                <a:cs typeface="宋体" panose="02010600030101010101" pitchFamily="2" charset="-122"/>
              </a:rPr>
              <a:t>|  mode  |  size  | instruction class |</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ts val="225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0" dirty="0">
                <a:latin typeface="宋体" panose="02010600030101010101" pitchFamily="2" charset="-122"/>
                <a:ea typeface="宋体" panose="02010600030101010101" pitchFamily="2" charset="-122"/>
                <a:cs typeface="宋体" panose="02010600030101010101" pitchFamily="2" charset="-122"/>
              </a:rPr>
              <a:t>(MSB)                             (LSB)</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90339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descr="Graphical user interface, text, application&#10;&#10;Description automatically generated"/>
          <p:cNvPicPr>
            <a:picLocks noChangeAspect="1"/>
          </p:cNvPicPr>
          <p:nvPr/>
        </p:nvPicPr>
        <p:blipFill>
          <a:blip r:embed="rId2">
            <a:alphaModFix amt="70000"/>
          </a:blip>
          <a:stretch>
            <a:fillRect/>
          </a:stretch>
        </p:blipFill>
        <p:spPr>
          <a:xfrm>
            <a:off x="8000466" y="4404251"/>
            <a:ext cx="956697" cy="717733"/>
          </a:xfrm>
          <a:prstGeom prst="rect">
            <a:avLst/>
          </a:prstGeom>
        </p:spPr>
      </p:pic>
      <p:sp>
        <p:nvSpPr>
          <p:cNvPr id="3" name="文本框 2"/>
          <p:cNvSpPr txBox="1"/>
          <p:nvPr/>
        </p:nvSpPr>
        <p:spPr>
          <a:xfrm>
            <a:off x="495299" y="381000"/>
            <a:ext cx="3133271" cy="369332"/>
          </a:xfrm>
          <a:prstGeom prst="rect">
            <a:avLst/>
          </a:prstGeom>
          <a:noFill/>
        </p:spPr>
        <p:txBody>
          <a:bodyPr wrap="square" rtlCol="0">
            <a:spAutoFit/>
          </a:bodyPr>
          <a:lstStyle/>
          <a:p>
            <a:r>
              <a:rPr lang="zh-CN" altLang="en-US" dirty="0"/>
              <a:t>指针安全性</a:t>
            </a:r>
            <a:r>
              <a:rPr lang="zh-CN" altLang="en-US" dirty="0" smtClean="0"/>
              <a:t>检查 </a:t>
            </a:r>
            <a:r>
              <a:rPr lang="en-US" altLang="zh-CN" dirty="0" smtClean="0"/>
              <a:t>– </a:t>
            </a:r>
            <a:r>
              <a:rPr lang="zh-CN" altLang="en-US" dirty="0" smtClean="0"/>
              <a:t>确定类型</a:t>
            </a:r>
            <a:endParaRPr lang="zh-CN" altLang="en-US" dirty="0"/>
          </a:p>
        </p:txBody>
      </p:sp>
      <p:pic>
        <p:nvPicPr>
          <p:cNvPr id="4" name="内容占位符 7"/>
          <p:cNvPicPr>
            <a:picLocks noChangeAspect="1"/>
          </p:cNvPicPr>
          <p:nvPr/>
        </p:nvPicPr>
        <p:blipFill>
          <a:blip r:embed="rId3"/>
          <a:stretch>
            <a:fillRect/>
          </a:stretch>
        </p:blipFill>
        <p:spPr>
          <a:xfrm>
            <a:off x="5201819" y="2321511"/>
            <a:ext cx="3820356" cy="1731024"/>
          </a:xfrm>
          <a:prstGeom prst="rect">
            <a:avLst/>
          </a:prstGeom>
        </p:spPr>
      </p:pic>
      <p:sp>
        <p:nvSpPr>
          <p:cNvPr id="5" name="内容占位符 2"/>
          <p:cNvSpPr txBox="1">
            <a:spLocks/>
          </p:cNvSpPr>
          <p:nvPr/>
        </p:nvSpPr>
        <p:spPr>
          <a:xfrm>
            <a:off x="495300" y="822326"/>
            <a:ext cx="7792357" cy="3581926"/>
          </a:xfrm>
          <a:prstGeom prst="rect">
            <a:avLst/>
          </a:prstGeom>
        </p:spPr>
        <p:txBody>
          <a:bodyPr/>
          <a:lstStyle>
            <a:lvl1pPr marL="171450" indent="-171450" algn="l" defTabSz="685800" rtl="0" eaLnBrk="1" latinLnBrk="0" hangingPunct="1">
              <a:lnSpc>
                <a:spcPct val="90000"/>
              </a:lnSpc>
              <a:spcBef>
                <a:spcPts val="750"/>
              </a:spcBef>
              <a:buFont typeface="Arial" panose="0208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8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8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9pPr>
          </a:lstStyle>
          <a:p>
            <a:pPr marL="0" indent="0">
              <a:buFont typeface="Arial" panose="02080604020202020204" pitchFamily="34" charset="0"/>
              <a:buNone/>
            </a:pPr>
            <a:r>
              <a:rPr lang="en-US" altLang="zh-CN" sz="1400" dirty="0" smtClean="0">
                <a:latin typeface="宋体" panose="02010600030101010101" pitchFamily="2" charset="-122"/>
                <a:ea typeface="宋体" panose="02010600030101010101" pitchFamily="2" charset="-122"/>
              </a:rPr>
              <a:t>(</a:t>
            </a:r>
            <a:r>
              <a:rPr lang="zh-CN" altLang="zh-CN" sz="1400" dirty="0" smtClean="0">
                <a:latin typeface="宋体" panose="02010600030101010101" pitchFamily="2" charset="-122"/>
                <a:ea typeface="宋体" panose="02010600030101010101" pitchFamily="2" charset="-122"/>
              </a:rPr>
              <a:t>对所有的函数进行检查，但不会深入</a:t>
            </a:r>
            <a:r>
              <a:rPr lang="zh-CN" altLang="en-US" sz="1400" dirty="0" smtClean="0">
                <a:latin typeface="宋体" panose="02010600030101010101" pitchFamily="2" charset="-122"/>
                <a:ea typeface="宋体" panose="02010600030101010101" pitchFamily="2" charset="-122"/>
              </a:rPr>
              <a:t>子</a:t>
            </a:r>
            <a:r>
              <a:rPr lang="zh-CN" altLang="en-US" sz="1400" dirty="0">
                <a:latin typeface="宋体" panose="02010600030101010101" pitchFamily="2" charset="-122"/>
                <a:ea typeface="宋体" panose="02010600030101010101" pitchFamily="2" charset="-122"/>
              </a:rPr>
              <a:t>函数</a:t>
            </a:r>
            <a:r>
              <a:rPr lang="zh-CN" altLang="zh-CN" sz="1400" dirty="0" smtClean="0">
                <a:latin typeface="宋体" panose="02010600030101010101" pitchFamily="2" charset="-122"/>
                <a:ea typeface="宋体" panose="02010600030101010101" pitchFamily="2" charset="-122"/>
              </a:rPr>
              <a:t>，先假设</a:t>
            </a:r>
            <a:r>
              <a:rPr lang="zh-CN" altLang="en-US" sz="1400" dirty="0" smtClean="0">
                <a:latin typeface="宋体" panose="02010600030101010101" pitchFamily="2" charset="-122"/>
                <a:ea typeface="宋体" panose="02010600030101010101" pitchFamily="2" charset="-122"/>
              </a:rPr>
              <a:t>子函数</a:t>
            </a:r>
            <a:r>
              <a:rPr lang="zh-CN" altLang="zh-CN" sz="1400" dirty="0" smtClean="0">
                <a:latin typeface="宋体" panose="02010600030101010101" pitchFamily="2" charset="-122"/>
                <a:ea typeface="宋体" panose="02010600030101010101" pitchFamily="2" charset="-122"/>
              </a:rPr>
              <a:t>合规，只进行</a:t>
            </a:r>
            <a:r>
              <a:rPr lang="en-US" altLang="zh-CN" sz="1400" dirty="0" smtClean="0">
                <a:latin typeface="宋体" panose="02010600030101010101" pitchFamily="2" charset="-122"/>
                <a:ea typeface="宋体" panose="02010600030101010101" pitchFamily="2" charset="-122"/>
              </a:rPr>
              <a:t>type</a:t>
            </a:r>
            <a:r>
              <a:rPr lang="zh-CN" altLang="zh-CN" sz="1400" dirty="0" smtClean="0">
                <a:latin typeface="宋体" panose="02010600030101010101" pitchFamily="2" charset="-122"/>
                <a:ea typeface="宋体" panose="02010600030101010101" pitchFamily="2" charset="-122"/>
              </a:rPr>
              <a:t>检查</a:t>
            </a:r>
            <a:r>
              <a:rPr lang="en-US" altLang="zh-CN" sz="1400" dirty="0" smtClean="0">
                <a:latin typeface="宋体" panose="02010600030101010101" pitchFamily="2" charset="-122"/>
                <a:ea typeface="宋体" panose="02010600030101010101" pitchFamily="2" charset="-122"/>
              </a:rPr>
              <a:t>)</a:t>
            </a:r>
          </a:p>
          <a:p>
            <a:pPr>
              <a:buFont typeface="Wingdings" panose="05000000000000000000" pitchFamily="2" charset="2"/>
              <a:buChar char="Ø"/>
            </a:pPr>
            <a:r>
              <a:rPr lang="zh-CN" altLang="en-US" sz="1400" dirty="0" smtClean="0">
                <a:latin typeface="宋体" panose="02010600030101010101" pitchFamily="2" charset="-122"/>
                <a:ea typeface="宋体" panose="02010600030101010101" pitchFamily="2" charset="-122"/>
              </a:rPr>
              <a:t>从程序的</a:t>
            </a:r>
            <a:r>
              <a:rPr lang="en-US" altLang="zh-CN" sz="1400" dirty="0" smtClean="0">
                <a:latin typeface="宋体" panose="02010600030101010101" pitchFamily="2" charset="-122"/>
                <a:ea typeface="宋体" panose="02010600030101010101" pitchFamily="2" charset="-122"/>
              </a:rPr>
              <a:t>BTF</a:t>
            </a:r>
            <a:r>
              <a:rPr lang="zh-CN" altLang="en-US" sz="1400" dirty="0" smtClean="0">
                <a:latin typeface="宋体" panose="02010600030101010101" pitchFamily="2" charset="-122"/>
                <a:ea typeface="宋体" panose="02010600030101010101" pitchFamily="2" charset="-122"/>
              </a:rPr>
              <a:t>信息中、</a:t>
            </a:r>
            <a:r>
              <a:rPr lang="en-US" altLang="zh-CN" sz="1400" dirty="0" err="1" smtClean="0">
                <a:latin typeface="宋体" panose="02010600030101010101" pitchFamily="2" charset="-122"/>
                <a:ea typeface="宋体" panose="02010600030101010101" pitchFamily="2" charset="-122"/>
              </a:rPr>
              <a:t>btf_vmlinux</a:t>
            </a:r>
            <a:r>
              <a:rPr lang="zh-CN" altLang="en-US" sz="1400" dirty="0" smtClean="0">
                <a:latin typeface="宋体" panose="02010600030101010101" pitchFamily="2" charset="-122"/>
                <a:ea typeface="宋体" panose="02010600030101010101" pitchFamily="2" charset="-122"/>
              </a:rPr>
              <a:t>中获取函数的原型，以便定性所有参数的类型和</a:t>
            </a:r>
            <a:r>
              <a:rPr lang="en-US" altLang="zh-CN" sz="1400" dirty="0" err="1" smtClean="0">
                <a:latin typeface="宋体" panose="02010600030101010101" pitchFamily="2" charset="-122"/>
                <a:ea typeface="宋体" panose="02010600030101010101" pitchFamily="2" charset="-122"/>
              </a:rPr>
              <a:t>reg.type</a:t>
            </a:r>
            <a:r>
              <a:rPr lang="zh-CN" altLang="en-US" sz="1400" dirty="0" smtClean="0">
                <a:latin typeface="宋体" panose="02010600030101010101" pitchFamily="2" charset="-122"/>
                <a:ea typeface="宋体" panose="02010600030101010101" pitchFamily="2" charset="-122"/>
                <a:sym typeface="Wingdings" panose="05000000000000000000" pitchFamily="2" charset="2"/>
              </a:rPr>
              <a:t>：</a:t>
            </a:r>
            <a:endParaRPr lang="en-US" altLang="zh-CN" sz="1400" dirty="0" smtClean="0">
              <a:latin typeface="宋体" panose="02010600030101010101" pitchFamily="2" charset="-122"/>
              <a:ea typeface="宋体" panose="02010600030101010101" pitchFamily="2" charset="-122"/>
              <a:sym typeface="Wingdings" panose="05000000000000000000" pitchFamily="2" charset="2"/>
            </a:endParaRPr>
          </a:p>
          <a:p>
            <a:pPr marL="0" indent="0">
              <a:buNone/>
            </a:pPr>
            <a:r>
              <a:rPr lang="zh-CN" altLang="en-US" sz="1400" dirty="0" smtClean="0">
                <a:latin typeface="宋体" panose="02010600030101010101" pitchFamily="2" charset="-122"/>
                <a:ea typeface="宋体" panose="02010600030101010101" pitchFamily="2" charset="-122"/>
                <a:sym typeface="Wingdings" panose="05000000000000000000" pitchFamily="2" charset="2"/>
              </a:rPr>
              <a:t>（所有</a:t>
            </a:r>
            <a:r>
              <a:rPr lang="en-US" altLang="zh-CN" sz="1400" dirty="0" err="1" smtClean="0">
                <a:latin typeface="宋体" panose="02010600030101010101" pitchFamily="2" charset="-122"/>
                <a:ea typeface="宋体" panose="02010600030101010101" pitchFamily="2" charset="-122"/>
                <a:sym typeface="Wingdings" panose="05000000000000000000" pitchFamily="2" charset="2"/>
              </a:rPr>
              <a:t>reg.type</a:t>
            </a:r>
            <a:r>
              <a:rPr lang="zh-CN" altLang="en-US" sz="1400" dirty="0" smtClean="0">
                <a:latin typeface="宋体" panose="02010600030101010101" pitchFamily="2" charset="-122"/>
                <a:ea typeface="宋体" panose="02010600030101010101" pitchFamily="2" charset="-122"/>
                <a:sym typeface="Wingdings" panose="05000000000000000000" pitchFamily="2" charset="2"/>
              </a:rPr>
              <a:t>默认</a:t>
            </a:r>
            <a:r>
              <a:rPr lang="en-US" altLang="zh-CN" sz="1400" dirty="0" smtClean="0">
                <a:latin typeface="宋体" panose="02010600030101010101" pitchFamily="2" charset="-122"/>
                <a:ea typeface="宋体" panose="02010600030101010101" pitchFamily="2" charset="-122"/>
              </a:rPr>
              <a:t>NOT_INIT</a:t>
            </a:r>
            <a:r>
              <a:rPr lang="zh-CN" altLang="en-US" sz="1400" dirty="0" smtClean="0">
                <a:latin typeface="宋体" panose="02010600030101010101" pitchFamily="2" charset="-122"/>
                <a:ea typeface="宋体" panose="02010600030101010101" pitchFamily="2" charset="-122"/>
              </a:rPr>
              <a:t>）</a:t>
            </a:r>
            <a:endParaRPr lang="en-US" altLang="zh-CN" sz="1400" dirty="0" smtClean="0">
              <a:latin typeface="宋体" panose="02010600030101010101" pitchFamily="2" charset="-122"/>
              <a:ea typeface="宋体" panose="02010600030101010101" pitchFamily="2" charset="-122"/>
            </a:endParaRPr>
          </a:p>
          <a:p>
            <a:pPr>
              <a:buFont typeface="Wingdings" panose="05000000000000000000" pitchFamily="2" charset="2"/>
              <a:buChar char="ü"/>
            </a:pPr>
            <a:r>
              <a:rPr lang="en-US" altLang="zh-CN" sz="1400" dirty="0" err="1" smtClean="0">
                <a:latin typeface="宋体" panose="02010600030101010101" pitchFamily="2" charset="-122"/>
                <a:ea typeface="宋体" panose="02010600030101010101" pitchFamily="2" charset="-122"/>
              </a:rPr>
              <a:t>int</a:t>
            </a:r>
            <a:r>
              <a:rPr lang="zh-CN" altLang="zh-CN" sz="1400" dirty="0" smtClean="0">
                <a:latin typeface="宋体" panose="02010600030101010101" pitchFamily="2" charset="-122"/>
                <a:ea typeface="宋体" panose="02010600030101010101" pitchFamily="2" charset="-122"/>
              </a:rPr>
              <a:t>或</a:t>
            </a:r>
            <a:r>
              <a:rPr lang="en-US" altLang="zh-CN" sz="1400" dirty="0" err="1" smtClean="0">
                <a:latin typeface="宋体" panose="02010600030101010101" pitchFamily="2" charset="-122"/>
                <a:ea typeface="宋体" panose="02010600030101010101" pitchFamily="2" charset="-122"/>
              </a:rPr>
              <a:t>enum</a:t>
            </a:r>
            <a:r>
              <a:rPr lang="zh-CN" altLang="zh-CN" sz="1400" dirty="0" smtClean="0">
                <a:latin typeface="宋体" panose="02010600030101010101" pitchFamily="2" charset="-122"/>
                <a:ea typeface="宋体" panose="02010600030101010101" pitchFamily="2" charset="-122"/>
              </a:rPr>
              <a:t>，</a:t>
            </a:r>
            <a:r>
              <a:rPr lang="en-US" altLang="zh-CN" sz="1400" dirty="0" err="1" smtClean="0">
                <a:latin typeface="宋体" panose="02010600030101010101" pitchFamily="2" charset="-122"/>
                <a:ea typeface="宋体" panose="02010600030101010101" pitchFamily="2" charset="-122"/>
              </a:rPr>
              <a:t>reg.type</a:t>
            </a:r>
            <a:r>
              <a:rPr lang="en-US" altLang="zh-CN" sz="1400" dirty="0" smtClean="0">
                <a:latin typeface="宋体" panose="02010600030101010101" pitchFamily="2" charset="-122"/>
                <a:ea typeface="宋体" panose="02010600030101010101" pitchFamily="2" charset="-122"/>
              </a:rPr>
              <a:t>=SCALAR_TYPE</a:t>
            </a:r>
          </a:p>
          <a:p>
            <a:pPr>
              <a:buFont typeface="Wingdings" panose="05000000000000000000" pitchFamily="2" charset="2"/>
              <a:buChar char="ü"/>
            </a:pPr>
            <a:r>
              <a:rPr lang="en-US" altLang="zh-CN" sz="1400" dirty="0" err="1" smtClean="0">
                <a:latin typeface="宋体" panose="02010600030101010101" pitchFamily="2" charset="-122"/>
                <a:ea typeface="宋体" panose="02010600030101010101" pitchFamily="2" charset="-122"/>
              </a:rPr>
              <a:t>ptr</a:t>
            </a:r>
            <a:r>
              <a:rPr lang="zh-CN" altLang="en-US" sz="1400" dirty="0" smtClean="0">
                <a:latin typeface="宋体" panose="02010600030101010101" pitchFamily="2" charset="-122"/>
                <a:ea typeface="宋体" panose="02010600030101010101" pitchFamily="2" charset="-122"/>
              </a:rPr>
              <a:t>，根据</a:t>
            </a:r>
            <a:r>
              <a:rPr lang="en-US" altLang="zh-CN" sz="1400" dirty="0" smtClean="0">
                <a:latin typeface="宋体" panose="02010600030101010101" pitchFamily="2" charset="-122"/>
                <a:ea typeface="宋体" panose="02010600030101010101" pitchFamily="2" charset="-122"/>
              </a:rPr>
              <a:t>BTF</a:t>
            </a:r>
            <a:r>
              <a:rPr lang="zh-CN" altLang="en-US" sz="1400" dirty="0" smtClean="0">
                <a:latin typeface="宋体" panose="02010600030101010101" pitchFamily="2" charset="-122"/>
                <a:ea typeface="宋体" panose="02010600030101010101" pitchFamily="2" charset="-122"/>
              </a:rPr>
              <a:t>和原型定义确定，</a:t>
            </a:r>
            <a:endParaRPr lang="en-US" altLang="zh-CN" sz="1400" dirty="0" smtClean="0">
              <a:latin typeface="宋体" panose="02010600030101010101" pitchFamily="2" charset="-122"/>
              <a:ea typeface="宋体" panose="02010600030101010101" pitchFamily="2" charset="-122"/>
            </a:endParaRPr>
          </a:p>
          <a:p>
            <a:pPr marL="0" indent="0">
              <a:buNone/>
            </a:pPr>
            <a:endParaRPr lang="en-US" altLang="zh-CN" sz="1400" dirty="0" smtClean="0">
              <a:latin typeface="宋体" panose="02010600030101010101" pitchFamily="2" charset="-122"/>
              <a:ea typeface="宋体" panose="02010600030101010101" pitchFamily="2" charset="-122"/>
            </a:endParaRPr>
          </a:p>
          <a:p>
            <a:pPr marL="0" indent="0">
              <a:buNone/>
            </a:pPr>
            <a:endParaRPr lang="en-US" altLang="zh-CN" sz="1400" dirty="0">
              <a:latin typeface="宋体" panose="02010600030101010101" pitchFamily="2" charset="-122"/>
              <a:ea typeface="宋体" panose="02010600030101010101" pitchFamily="2" charset="-122"/>
            </a:endParaRPr>
          </a:p>
          <a:p>
            <a:pPr marL="0" indent="0">
              <a:buNone/>
            </a:pPr>
            <a:endParaRPr lang="en-US" altLang="zh-CN" sz="1400" dirty="0" smtClean="0">
              <a:latin typeface="宋体" panose="02010600030101010101" pitchFamily="2" charset="-122"/>
              <a:ea typeface="宋体" panose="02010600030101010101" pitchFamily="2" charset="-122"/>
            </a:endParaRPr>
          </a:p>
          <a:p>
            <a:pPr marL="0" indent="0">
              <a:buNone/>
            </a:pPr>
            <a:endParaRPr lang="en-US" altLang="zh-CN" sz="1400" dirty="0">
              <a:latin typeface="宋体" panose="02010600030101010101" pitchFamily="2" charset="-122"/>
              <a:ea typeface="宋体" panose="02010600030101010101" pitchFamily="2" charset="-122"/>
            </a:endParaRPr>
          </a:p>
          <a:p>
            <a:pPr marL="0" indent="0">
              <a:buNone/>
            </a:pPr>
            <a:endParaRPr lang="en-US" altLang="zh-CN" sz="1400" dirty="0" smtClean="0">
              <a:latin typeface="宋体" panose="02010600030101010101" pitchFamily="2" charset="-122"/>
              <a:ea typeface="宋体" panose="02010600030101010101" pitchFamily="2" charset="-122"/>
            </a:endParaRPr>
          </a:p>
          <a:p>
            <a:pPr marL="0" indent="0">
              <a:buNone/>
            </a:pPr>
            <a:endParaRPr lang="en-US" altLang="zh-CN" sz="1400" dirty="0">
              <a:latin typeface="宋体" panose="02010600030101010101" pitchFamily="2" charset="-122"/>
              <a:ea typeface="宋体" panose="02010600030101010101" pitchFamily="2" charset="-122"/>
            </a:endParaRPr>
          </a:p>
          <a:p>
            <a:pPr marL="0" indent="0">
              <a:buNone/>
            </a:pPr>
            <a:endParaRPr lang="en-US" altLang="zh-CN" sz="1400" dirty="0" smtClean="0">
              <a:latin typeface="宋体" panose="02010600030101010101" pitchFamily="2" charset="-122"/>
              <a:ea typeface="宋体" panose="02010600030101010101" pitchFamily="2" charset="-122"/>
            </a:endParaRPr>
          </a:p>
          <a:p>
            <a:pPr marL="0" indent="0">
              <a:buNone/>
            </a:pPr>
            <a:endParaRPr lang="en-US" altLang="zh-CN" sz="1400" dirty="0">
              <a:latin typeface="宋体" panose="02010600030101010101" pitchFamily="2" charset="-122"/>
              <a:ea typeface="宋体" panose="02010600030101010101" pitchFamily="2" charset="-122"/>
            </a:endParaRPr>
          </a:p>
          <a:p>
            <a:pPr marL="0" indent="0">
              <a:buNone/>
            </a:pPr>
            <a:r>
              <a:rPr lang="zh-CN" altLang="en-US" sz="1400" dirty="0" smtClean="0">
                <a:latin typeface="宋体" panose="02010600030101010101" pitchFamily="2" charset="-122"/>
                <a:ea typeface="宋体" panose="02010600030101010101" pitchFamily="2" charset="-122"/>
              </a:rPr>
              <a:t>未知的</a:t>
            </a:r>
            <a:r>
              <a:rPr lang="en-US" altLang="zh-CN" sz="1400" dirty="0" smtClean="0">
                <a:latin typeface="宋体" panose="02010600030101010101" pitchFamily="2" charset="-122"/>
                <a:ea typeface="宋体" panose="02010600030101010101" pitchFamily="2" charset="-122"/>
              </a:rPr>
              <a:t>=SCALAR_TYPE</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不能解</a:t>
            </a:r>
            <a:r>
              <a:rPr lang="zh-CN" altLang="en-US" sz="1400" dirty="0" smtClean="0">
                <a:latin typeface="宋体" panose="02010600030101010101" pitchFamily="2" charset="-122"/>
                <a:ea typeface="宋体" panose="02010600030101010101" pitchFamily="2" charset="-122"/>
              </a:rPr>
              <a:t>引用</a:t>
            </a:r>
            <a:endParaRPr lang="zh-CN" altLang="en-US" sz="1400" dirty="0"/>
          </a:p>
        </p:txBody>
      </p:sp>
      <p:pic>
        <p:nvPicPr>
          <p:cNvPr id="7" name="图片 6"/>
          <p:cNvPicPr>
            <a:picLocks noChangeAspect="1"/>
          </p:cNvPicPr>
          <p:nvPr/>
        </p:nvPicPr>
        <p:blipFill>
          <a:blip r:embed="rId4"/>
          <a:stretch>
            <a:fillRect/>
          </a:stretch>
        </p:blipFill>
        <p:spPr>
          <a:xfrm>
            <a:off x="636588" y="2321511"/>
            <a:ext cx="4501469" cy="2236712"/>
          </a:xfrm>
          <a:prstGeom prst="rect">
            <a:avLst/>
          </a:prstGeom>
        </p:spPr>
      </p:pic>
    </p:spTree>
    <p:extLst>
      <p:ext uri="{BB962C8B-B14F-4D97-AF65-F5344CB8AC3E}">
        <p14:creationId xmlns:p14="http://schemas.microsoft.com/office/powerpoint/2010/main" val="2771833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descr="Graphical user interface, text, application&#10;&#10;Description automatically generated"/>
          <p:cNvPicPr>
            <a:picLocks noChangeAspect="1"/>
          </p:cNvPicPr>
          <p:nvPr/>
        </p:nvPicPr>
        <p:blipFill>
          <a:blip r:embed="rId2">
            <a:alphaModFix amt="70000"/>
          </a:blip>
          <a:stretch>
            <a:fillRect/>
          </a:stretch>
        </p:blipFill>
        <p:spPr>
          <a:xfrm>
            <a:off x="8000466" y="4404251"/>
            <a:ext cx="956697" cy="717733"/>
          </a:xfrm>
          <a:prstGeom prst="rect">
            <a:avLst/>
          </a:prstGeom>
        </p:spPr>
      </p:pic>
      <p:sp>
        <p:nvSpPr>
          <p:cNvPr id="3" name="文本框 2"/>
          <p:cNvSpPr txBox="1"/>
          <p:nvPr/>
        </p:nvSpPr>
        <p:spPr>
          <a:xfrm>
            <a:off x="495299" y="381000"/>
            <a:ext cx="3438071" cy="369332"/>
          </a:xfrm>
          <a:prstGeom prst="rect">
            <a:avLst/>
          </a:prstGeom>
          <a:noFill/>
        </p:spPr>
        <p:txBody>
          <a:bodyPr wrap="square" rtlCol="0">
            <a:spAutoFit/>
          </a:bodyPr>
          <a:lstStyle/>
          <a:p>
            <a:r>
              <a:rPr lang="zh-CN" altLang="en-US" dirty="0"/>
              <a:t>指针安全性</a:t>
            </a:r>
            <a:r>
              <a:rPr lang="zh-CN" altLang="en-US" dirty="0" smtClean="0"/>
              <a:t>检查</a:t>
            </a:r>
            <a:r>
              <a:rPr lang="en-US" altLang="zh-CN" dirty="0"/>
              <a:t>– </a:t>
            </a:r>
            <a:r>
              <a:rPr lang="zh-CN" altLang="en-US" dirty="0"/>
              <a:t>确定类型</a:t>
            </a:r>
          </a:p>
        </p:txBody>
      </p:sp>
      <p:sp>
        <p:nvSpPr>
          <p:cNvPr id="4" name="内容占位符 2"/>
          <p:cNvSpPr txBox="1">
            <a:spLocks/>
          </p:cNvSpPr>
          <p:nvPr/>
        </p:nvSpPr>
        <p:spPr>
          <a:xfrm>
            <a:off x="495300" y="753510"/>
            <a:ext cx="7796279" cy="2775473"/>
          </a:xfrm>
          <a:prstGeom prst="rect">
            <a:avLst/>
          </a:prstGeom>
        </p:spPr>
        <p:txBody>
          <a:bodyPr/>
          <a:lstStyle>
            <a:lvl1pPr marL="171450" indent="-171450" algn="l" defTabSz="685800" rtl="0" eaLnBrk="1" latinLnBrk="0" hangingPunct="1">
              <a:lnSpc>
                <a:spcPct val="90000"/>
              </a:lnSpc>
              <a:spcBef>
                <a:spcPts val="750"/>
              </a:spcBef>
              <a:buFont typeface="Arial" panose="0208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8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8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Ø"/>
            </a:pPr>
            <a:r>
              <a:rPr lang="zh-CN" altLang="en-US" sz="1400" dirty="0" smtClean="0">
                <a:latin typeface="宋体" panose="02010600030101010101" pitchFamily="2" charset="-122"/>
                <a:ea typeface="宋体" panose="02010600030101010101" pitchFamily="2" charset="-122"/>
              </a:rPr>
              <a:t>逐条指令检查合法性时，每个指令都可能改变</a:t>
            </a:r>
            <a:r>
              <a:rPr lang="en-US" altLang="zh-CN" sz="1400" dirty="0" smtClean="0">
                <a:latin typeface="宋体" panose="02010600030101010101" pitchFamily="2" charset="-122"/>
                <a:ea typeface="宋体" panose="02010600030101010101" pitchFamily="2" charset="-122"/>
              </a:rPr>
              <a:t>REG</a:t>
            </a:r>
            <a:r>
              <a:rPr lang="zh-CN" altLang="en-US" sz="1400" dirty="0" smtClean="0">
                <a:latin typeface="宋体" panose="02010600030101010101" pitchFamily="2" charset="-122"/>
                <a:ea typeface="宋体" panose="02010600030101010101" pitchFamily="2" charset="-122"/>
              </a:rPr>
              <a:t>的</a:t>
            </a:r>
            <a:r>
              <a:rPr lang="en-US" altLang="zh-CN" sz="1400" dirty="0" smtClean="0">
                <a:latin typeface="宋体" panose="02010600030101010101" pitchFamily="2" charset="-122"/>
                <a:ea typeface="宋体" panose="02010600030101010101" pitchFamily="2" charset="-122"/>
              </a:rPr>
              <a:t>type</a:t>
            </a:r>
            <a:r>
              <a:rPr lang="zh-CN" altLang="en-US" sz="1400" dirty="0" smtClean="0">
                <a:latin typeface="宋体" panose="02010600030101010101" pitchFamily="2" charset="-122"/>
                <a:ea typeface="宋体" panose="02010600030101010101" pitchFamily="2" charset="-122"/>
              </a:rPr>
              <a:t>：</a:t>
            </a:r>
            <a:endParaRPr lang="en-US" altLang="zh-CN" sz="1400" dirty="0" smtClean="0">
              <a:latin typeface="宋体" panose="02010600030101010101" pitchFamily="2" charset="-122"/>
              <a:ea typeface="宋体" panose="02010600030101010101" pitchFamily="2" charset="-122"/>
            </a:endParaRPr>
          </a:p>
          <a:p>
            <a:pPr marL="0" indent="0">
              <a:buFont typeface="Arial" panose="02080604020202020204" pitchFamily="34" charset="0"/>
              <a:buNone/>
            </a:pPr>
            <a:r>
              <a:rPr lang="en-US" altLang="zh-CN" sz="1400" dirty="0" err="1" smtClean="0">
                <a:latin typeface="宋体" panose="02010600030101010101" pitchFamily="2" charset="-122"/>
                <a:ea typeface="宋体" panose="02010600030101010101" pitchFamily="2" charset="-122"/>
              </a:rPr>
              <a:t>int</a:t>
            </a:r>
            <a:r>
              <a:rPr lang="en-US" altLang="zh-CN" sz="1400" dirty="0" smtClean="0">
                <a:latin typeface="宋体" panose="02010600030101010101" pitchFamily="2" charset="-122"/>
                <a:ea typeface="宋体" panose="02010600030101010101" pitchFamily="2" charset="-122"/>
              </a:rPr>
              <a:t>*  p1 = 0xffffffff8bc22656;                    =&gt; SCALAR_TYPE</a:t>
            </a:r>
            <a:endParaRPr lang="zh-CN" altLang="en-US" sz="1400" dirty="0" smtClean="0">
              <a:latin typeface="宋体" panose="02010600030101010101" pitchFamily="2" charset="-122"/>
              <a:ea typeface="宋体" panose="02010600030101010101" pitchFamily="2" charset="-122"/>
            </a:endParaRPr>
          </a:p>
          <a:p>
            <a:pPr marL="0" indent="0">
              <a:buFont typeface="Arial" panose="02080604020202020204" pitchFamily="34" charset="0"/>
              <a:buNone/>
            </a:pPr>
            <a:r>
              <a:rPr lang="en-US" altLang="zh-CN" sz="1400" dirty="0" smtClean="0">
                <a:latin typeface="宋体" panose="02010600030101010101" pitchFamily="2" charset="-122"/>
                <a:ea typeface="宋体" panose="02010600030101010101" pitchFamily="2" charset="-122"/>
              </a:rPr>
              <a:t>long *value = </a:t>
            </a:r>
            <a:r>
              <a:rPr lang="en-US" altLang="zh-CN" sz="1400" dirty="0" err="1" smtClean="0">
                <a:latin typeface="宋体" panose="02010600030101010101" pitchFamily="2" charset="-122"/>
                <a:ea typeface="宋体" panose="02010600030101010101" pitchFamily="2" charset="-122"/>
              </a:rPr>
              <a:t>bpf_map_lookup_elem</a:t>
            </a:r>
            <a:r>
              <a:rPr lang="en-US" altLang="zh-CN" sz="1400" dirty="0" smtClean="0">
                <a:latin typeface="宋体" panose="02010600030101010101" pitchFamily="2" charset="-122"/>
                <a:ea typeface="宋体" panose="02010600030101010101" pitchFamily="2" charset="-122"/>
              </a:rPr>
              <a:t>(&amp;key, &amp;value);  =&gt; PTR_TO_MAP_VALUE_OR_NULL</a:t>
            </a:r>
          </a:p>
          <a:p>
            <a:pPr marL="0" indent="0">
              <a:buFont typeface="Arial" panose="02080604020202020204" pitchFamily="34" charset="0"/>
              <a:buNone/>
            </a:pPr>
            <a:endParaRPr lang="en-US" altLang="zh-CN" sz="1400" dirty="0">
              <a:latin typeface="宋体" panose="02010600030101010101" pitchFamily="2" charset="-122"/>
              <a:ea typeface="宋体" panose="02010600030101010101" pitchFamily="2" charset="-122"/>
            </a:endParaRPr>
          </a:p>
          <a:p>
            <a:pPr>
              <a:buFont typeface="Wingdings" panose="05000000000000000000" pitchFamily="2" charset="2"/>
              <a:buChar char="Ø"/>
            </a:pPr>
            <a:r>
              <a:rPr lang="zh-CN" altLang="en-US" sz="1400" dirty="0">
                <a:latin typeface="宋体" panose="02010600030101010101" pitchFamily="2" charset="-122"/>
                <a:ea typeface="宋体" panose="02010600030101010101" pitchFamily="2" charset="-122"/>
              </a:rPr>
              <a:t>进一步范围纠正</a:t>
            </a:r>
            <a:endParaRPr lang="en-US" altLang="zh-CN" sz="1400" dirty="0">
              <a:latin typeface="宋体" panose="02010600030101010101" pitchFamily="2" charset="-122"/>
              <a:ea typeface="宋体" panose="02010600030101010101" pitchFamily="2" charset="-122"/>
            </a:endParaRPr>
          </a:p>
          <a:p>
            <a:pPr marL="0" indent="0">
              <a:buNone/>
            </a:pPr>
            <a:r>
              <a:rPr lang="zh-CN" altLang="en-US" sz="1400" dirty="0">
                <a:latin typeface="宋体" panose="02010600030101010101" pitchFamily="2" charset="-122"/>
                <a:ea typeface="宋体" panose="02010600030101010101" pitchFamily="2" charset="-122"/>
              </a:rPr>
              <a:t>对指针的条件判定，会</a:t>
            </a:r>
            <a:r>
              <a:rPr lang="zh-CN" altLang="en-US" sz="1400" dirty="0" smtClean="0">
                <a:latin typeface="宋体" panose="02010600030101010101" pitchFamily="2" charset="-122"/>
                <a:ea typeface="宋体" panose="02010600030101010101" pitchFamily="2" charset="-122"/>
              </a:rPr>
              <a:t>记录下来</a:t>
            </a:r>
            <a:r>
              <a:rPr lang="zh-CN" altLang="en-US" sz="1400" dirty="0">
                <a:latin typeface="宋体" panose="02010600030101010101" pitchFamily="2" charset="-122"/>
                <a:ea typeface="宋体" panose="02010600030101010101" pitchFamily="2" charset="-122"/>
              </a:rPr>
              <a:t>，进一步明确范围，比如：</a:t>
            </a:r>
            <a:endParaRPr lang="en-US" altLang="zh-CN" sz="1400" dirty="0">
              <a:latin typeface="宋体" panose="02010600030101010101" pitchFamily="2" charset="-122"/>
              <a:ea typeface="宋体" panose="02010600030101010101" pitchFamily="2" charset="-122"/>
            </a:endParaRPr>
          </a:p>
          <a:p>
            <a:pPr>
              <a:buFont typeface="Wingdings" panose="05000000000000000000" pitchFamily="2" charset="2"/>
              <a:buChar char="ü"/>
            </a:pPr>
            <a:r>
              <a:rPr lang="zh-CN" altLang="en-US" sz="1400" dirty="0">
                <a:latin typeface="宋体" panose="02010600030101010101" pitchFamily="2" charset="-122"/>
                <a:ea typeface="宋体" panose="02010600030101010101" pitchFamily="2" charset="-122"/>
              </a:rPr>
              <a:t>如果是</a:t>
            </a:r>
            <a:r>
              <a:rPr lang="en-US" altLang="zh-CN" sz="1400" dirty="0" err="1">
                <a:latin typeface="宋体" panose="02010600030101010101" pitchFamily="2" charset="-122"/>
                <a:ea typeface="宋体" panose="02010600030101010101" pitchFamily="2" charset="-122"/>
              </a:rPr>
              <a:t>int</a:t>
            </a:r>
            <a:r>
              <a:rPr lang="zh-CN" altLang="en-US" sz="1400" dirty="0">
                <a:latin typeface="宋体" panose="02010600030101010101" pitchFamily="2" charset="-122"/>
                <a:ea typeface="宋体" panose="02010600030101010101" pitchFamily="2" charset="-122"/>
              </a:rPr>
              <a:t>， </a:t>
            </a:r>
            <a:r>
              <a:rPr lang="en-US" altLang="zh-CN" sz="1400" dirty="0">
                <a:latin typeface="宋体" panose="02010600030101010101" pitchFamily="2" charset="-122"/>
                <a:ea typeface="宋体" panose="02010600030101010101" pitchFamily="2" charset="-122"/>
              </a:rPr>
              <a:t>if &gt; 0, true</a:t>
            </a:r>
            <a:r>
              <a:rPr lang="zh-CN" altLang="en-US" sz="1400" dirty="0">
                <a:latin typeface="宋体" panose="02010600030101010101" pitchFamily="2" charset="-122"/>
                <a:ea typeface="宋体" panose="02010600030101010101" pitchFamily="2" charset="-122"/>
              </a:rPr>
              <a:t>分支的指令会增加</a:t>
            </a:r>
            <a:r>
              <a:rPr lang="en-US" altLang="zh-CN" sz="1400" dirty="0" err="1">
                <a:latin typeface="宋体" panose="02010600030101010101" pitchFamily="2" charset="-122"/>
                <a:ea typeface="宋体" panose="02010600030101010101" pitchFamily="2" charset="-122"/>
              </a:rPr>
              <a:t>reg</a:t>
            </a:r>
            <a:r>
              <a:rPr lang="zh-CN" altLang="en-US" sz="1400" dirty="0">
                <a:latin typeface="宋体" panose="02010600030101010101" pitchFamily="2" charset="-122"/>
                <a:ea typeface="宋体" panose="02010600030101010101" pitchFamily="2" charset="-122"/>
              </a:rPr>
              <a:t>值必须大于</a:t>
            </a:r>
            <a:r>
              <a:rPr lang="en-US" altLang="zh-CN" sz="1400" dirty="0">
                <a:latin typeface="宋体" panose="02010600030101010101" pitchFamily="2" charset="-122"/>
                <a:ea typeface="宋体" panose="02010600030101010101" pitchFamily="2" charset="-122"/>
              </a:rPr>
              <a:t>0</a:t>
            </a:r>
            <a:r>
              <a:rPr lang="zh-CN" altLang="en-US" sz="1400" dirty="0">
                <a:latin typeface="宋体" panose="02010600030101010101" pitchFamily="2" charset="-122"/>
                <a:ea typeface="宋体" panose="02010600030101010101" pitchFamily="2" charset="-122"/>
              </a:rPr>
              <a:t>的检查；</a:t>
            </a:r>
            <a:endParaRPr lang="en-US" altLang="zh-CN" sz="1400" dirty="0">
              <a:latin typeface="宋体" panose="02010600030101010101" pitchFamily="2" charset="-122"/>
              <a:ea typeface="宋体" panose="02010600030101010101" pitchFamily="2" charset="-122"/>
            </a:endParaRPr>
          </a:p>
          <a:p>
            <a:pPr>
              <a:buFont typeface="Wingdings" panose="05000000000000000000" pitchFamily="2" charset="2"/>
              <a:buChar char="ü"/>
            </a:pPr>
            <a:r>
              <a:rPr lang="zh-CN" altLang="en-US" sz="1400" dirty="0">
                <a:latin typeface="宋体" panose="02010600030101010101" pitchFamily="2" charset="-122"/>
                <a:ea typeface="宋体" panose="02010600030101010101" pitchFamily="2" charset="-122"/>
              </a:rPr>
              <a:t>如果是</a:t>
            </a:r>
            <a:r>
              <a:rPr lang="en-US" altLang="zh-CN" sz="1400" dirty="0">
                <a:latin typeface="宋体" panose="02010600030101010101" pitchFamily="2" charset="-122"/>
                <a:ea typeface="宋体" panose="02010600030101010101" pitchFamily="2" charset="-122"/>
              </a:rPr>
              <a:t>PTR_TO_MAP_VALUE_OR_NULL</a:t>
            </a:r>
            <a:r>
              <a:rPr lang="zh-CN" altLang="en-US" sz="1400" dirty="0">
                <a:latin typeface="宋体" panose="02010600030101010101" pitchFamily="2" charset="-122"/>
                <a:ea typeface="宋体" panose="02010600030101010101" pitchFamily="2" charset="-122"/>
              </a:rPr>
              <a:t>，</a:t>
            </a:r>
            <a:r>
              <a:rPr lang="en-US" altLang="zh-CN" sz="1400" dirty="0">
                <a:latin typeface="宋体" panose="02010600030101010101" pitchFamily="2" charset="-122"/>
                <a:ea typeface="宋体" panose="02010600030101010101" pitchFamily="2" charset="-122"/>
              </a:rPr>
              <a:t>if(value), true</a:t>
            </a:r>
            <a:r>
              <a:rPr lang="zh-CN" altLang="en-US" sz="1400" dirty="0">
                <a:latin typeface="宋体" panose="02010600030101010101" pitchFamily="2" charset="-122"/>
                <a:ea typeface="宋体" panose="02010600030101010101" pitchFamily="2" charset="-122"/>
              </a:rPr>
              <a:t>分支</a:t>
            </a:r>
            <a:r>
              <a:rPr lang="en-US" altLang="zh-CN" sz="1400" dirty="0" err="1">
                <a:latin typeface="宋体" panose="02010600030101010101" pitchFamily="2" charset="-122"/>
                <a:ea typeface="宋体" panose="02010600030101010101" pitchFamily="2" charset="-122"/>
              </a:rPr>
              <a:t>reg.type</a:t>
            </a:r>
            <a:r>
              <a:rPr lang="zh-CN" altLang="en-US" sz="1400" dirty="0">
                <a:latin typeface="宋体" panose="02010600030101010101" pitchFamily="2" charset="-122"/>
                <a:ea typeface="宋体" panose="02010600030101010101" pitchFamily="2" charset="-122"/>
              </a:rPr>
              <a:t>变成</a:t>
            </a:r>
            <a:r>
              <a:rPr lang="en-US" altLang="zh-CN" sz="1400" dirty="0">
                <a:latin typeface="宋体" panose="02010600030101010101" pitchFamily="2" charset="-122"/>
                <a:ea typeface="宋体" panose="02010600030101010101" pitchFamily="2" charset="-122"/>
              </a:rPr>
              <a:t>PTR_TO_MAP_VALUE</a:t>
            </a:r>
          </a:p>
          <a:p>
            <a:pPr marL="0" indent="0">
              <a:buFont typeface="Arial" panose="02080604020202020204" pitchFamily="34" charset="0"/>
              <a:buNone/>
            </a:pPr>
            <a:endParaRPr lang="en-US" altLang="zh-CN" sz="140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276487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descr="Graphical user interface, text, application&#10;&#10;Description automatically generated"/>
          <p:cNvPicPr>
            <a:picLocks noChangeAspect="1"/>
          </p:cNvPicPr>
          <p:nvPr/>
        </p:nvPicPr>
        <p:blipFill>
          <a:blip r:embed="rId2">
            <a:alphaModFix amt="70000"/>
          </a:blip>
          <a:stretch>
            <a:fillRect/>
          </a:stretch>
        </p:blipFill>
        <p:spPr>
          <a:xfrm>
            <a:off x="8000466" y="4404251"/>
            <a:ext cx="956697" cy="717733"/>
          </a:xfrm>
          <a:prstGeom prst="rect">
            <a:avLst/>
          </a:prstGeom>
        </p:spPr>
      </p:pic>
      <p:sp>
        <p:nvSpPr>
          <p:cNvPr id="4" name="内容占位符 2"/>
          <p:cNvSpPr txBox="1">
            <a:spLocks/>
          </p:cNvSpPr>
          <p:nvPr/>
        </p:nvSpPr>
        <p:spPr>
          <a:xfrm>
            <a:off x="495300" y="750332"/>
            <a:ext cx="7371443" cy="4321175"/>
          </a:xfrm>
          <a:prstGeom prst="rect">
            <a:avLst/>
          </a:prstGeom>
        </p:spPr>
        <p:txBody>
          <a:bodyPr/>
          <a:lstStyle>
            <a:lvl1pPr marL="171450" indent="-171450" algn="l" defTabSz="685800" rtl="0" eaLnBrk="1" latinLnBrk="0" hangingPunct="1">
              <a:lnSpc>
                <a:spcPct val="90000"/>
              </a:lnSpc>
              <a:spcBef>
                <a:spcPts val="750"/>
              </a:spcBef>
              <a:buFont typeface="Arial" panose="0208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8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8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Ø"/>
            </a:pPr>
            <a:r>
              <a:rPr lang="zh-CN" altLang="en-US" sz="1400" dirty="0" smtClean="0">
                <a:latin typeface="宋体" panose="02010600030101010101" pitchFamily="2" charset="-122"/>
                <a:ea typeface="宋体" panose="02010600030101010101" pitchFamily="2" charset="-122"/>
              </a:rPr>
              <a:t>栈</a:t>
            </a:r>
            <a:r>
              <a:rPr lang="en-US" altLang="zh-CN" sz="1400" dirty="0" smtClean="0">
                <a:latin typeface="宋体" panose="02010600030101010101" pitchFamily="2" charset="-122"/>
                <a:ea typeface="宋体" panose="02010600030101010101" pitchFamily="2" charset="-122"/>
              </a:rPr>
              <a:t>(PTR_TO_STACK)</a:t>
            </a:r>
          </a:p>
          <a:p>
            <a:pPr>
              <a:buFont typeface="Wingdings" panose="05000000000000000000" pitchFamily="2" charset="2"/>
              <a:buChar char="ü"/>
            </a:pPr>
            <a:r>
              <a:rPr lang="zh-CN" altLang="zh-CN" sz="1400" dirty="0" smtClean="0">
                <a:latin typeface="宋体" panose="02010600030101010101" pitchFamily="2" charset="-122"/>
                <a:ea typeface="宋体" panose="02010600030101010101" pitchFamily="2" charset="-122"/>
              </a:rPr>
              <a:t>对栈的访问，偏移必须是常量固定的，不能是指针</a:t>
            </a:r>
          </a:p>
          <a:p>
            <a:pPr>
              <a:buFont typeface="Wingdings" panose="05000000000000000000" pitchFamily="2" charset="2"/>
              <a:buChar char="ü"/>
            </a:pPr>
            <a:r>
              <a:rPr lang="zh-CN" altLang="zh-CN" sz="1400" dirty="0" smtClean="0">
                <a:latin typeface="宋体" panose="02010600030101010101" pitchFamily="2" charset="-122"/>
                <a:ea typeface="宋体" panose="02010600030101010101" pitchFamily="2" charset="-122"/>
              </a:rPr>
              <a:t>栈是递减栈，</a:t>
            </a:r>
            <a:r>
              <a:rPr lang="en-US" altLang="zh-CN" sz="1400" dirty="0" smtClean="0">
                <a:latin typeface="宋体" panose="02010600030101010101" pitchFamily="2" charset="-122"/>
                <a:ea typeface="宋体" panose="02010600030101010101" pitchFamily="2" charset="-122"/>
              </a:rPr>
              <a:t>off</a:t>
            </a:r>
            <a:r>
              <a:rPr lang="zh-CN" altLang="zh-CN" sz="1400" dirty="0" smtClean="0">
                <a:latin typeface="宋体" panose="02010600030101010101" pitchFamily="2" charset="-122"/>
                <a:ea typeface="宋体" panose="02010600030101010101" pitchFamily="2" charset="-122"/>
              </a:rPr>
              <a:t>必须小于等于零，且绝对值小于</a:t>
            </a:r>
            <a:r>
              <a:rPr lang="en-US" altLang="zh-CN" sz="1400" dirty="0" smtClean="0">
                <a:latin typeface="宋体" panose="02010600030101010101" pitchFamily="2" charset="-122"/>
                <a:ea typeface="宋体" panose="02010600030101010101" pitchFamily="2" charset="-122"/>
              </a:rPr>
              <a:t>MAX_BPF_STACK(512) </a:t>
            </a:r>
          </a:p>
          <a:p>
            <a:pPr>
              <a:buFont typeface="Wingdings" panose="05000000000000000000" pitchFamily="2" charset="2"/>
              <a:buChar char="Ø"/>
            </a:pPr>
            <a:r>
              <a:rPr lang="en-US" altLang="zh-CN" sz="1400" dirty="0" smtClean="0">
                <a:latin typeface="宋体" panose="02010600030101010101" pitchFamily="2" charset="-122"/>
                <a:ea typeface="宋体" panose="02010600030101010101" pitchFamily="2" charset="-122"/>
              </a:rPr>
              <a:t>CTX(PTR_TO_CTX)</a:t>
            </a:r>
          </a:p>
          <a:p>
            <a:pPr marL="0" indent="0">
              <a:buFont typeface="Arial" panose="02080604020202020204" pitchFamily="34" charset="0"/>
              <a:buNone/>
            </a:pPr>
            <a:r>
              <a:rPr lang="zh-CN" altLang="zh-CN" sz="1400" dirty="0" smtClean="0">
                <a:latin typeface="宋体" panose="02010600030101010101" pitchFamily="2" charset="-122"/>
                <a:ea typeface="宋体" panose="02010600030101010101" pitchFamily="2" charset="-122"/>
              </a:rPr>
              <a:t>通过调用</a:t>
            </a:r>
            <a:r>
              <a:rPr lang="en-US" altLang="zh-CN" sz="1400" dirty="0" err="1" smtClean="0">
                <a:latin typeface="宋体" panose="02010600030101010101" pitchFamily="2" charset="-122"/>
                <a:ea typeface="宋体" panose="02010600030101010101" pitchFamily="2" charset="-122"/>
              </a:rPr>
              <a:t>check_ctx_access</a:t>
            </a:r>
            <a:r>
              <a:rPr lang="zh-CN" altLang="zh-CN" sz="1400" dirty="0" smtClean="0">
                <a:latin typeface="宋体" panose="02010600030101010101" pitchFamily="2" charset="-122"/>
                <a:ea typeface="宋体" panose="02010600030101010101" pitchFamily="2" charset="-122"/>
              </a:rPr>
              <a:t>，针对各种不同类型的</a:t>
            </a:r>
            <a:r>
              <a:rPr lang="en-US" altLang="zh-CN" sz="1400" dirty="0" smtClean="0">
                <a:latin typeface="宋体" panose="02010600030101010101" pitchFamily="2" charset="-122"/>
                <a:ea typeface="宋体" panose="02010600030101010101" pitchFamily="2" charset="-122"/>
              </a:rPr>
              <a:t>CTX</a:t>
            </a:r>
            <a:r>
              <a:rPr lang="zh-CN" altLang="zh-CN" sz="1400" dirty="0" smtClean="0">
                <a:latin typeface="宋体" panose="02010600030101010101" pitchFamily="2" charset="-122"/>
                <a:ea typeface="宋体" panose="02010600030101010101" pitchFamily="2" charset="-122"/>
              </a:rPr>
              <a:t>进行校验</a:t>
            </a:r>
            <a:r>
              <a:rPr lang="en-US" altLang="zh-CN" sz="1400" dirty="0" smtClean="0">
                <a:latin typeface="宋体" panose="02010600030101010101" pitchFamily="2" charset="-122"/>
                <a:ea typeface="宋体" panose="02010600030101010101" pitchFamily="2" charset="-122"/>
              </a:rPr>
              <a:t>,</a:t>
            </a:r>
          </a:p>
          <a:p>
            <a:pPr marL="0" indent="0">
              <a:buFont typeface="Arial" panose="02080604020202020204" pitchFamily="34" charset="0"/>
              <a:buNone/>
            </a:pPr>
            <a:r>
              <a:rPr lang="zh-CN" altLang="zh-CN" sz="1400" kern="100" dirty="0" smtClean="0">
                <a:latin typeface="宋体" panose="02010600030101010101" pitchFamily="2" charset="-122"/>
                <a:ea typeface="宋体" panose="02010600030101010101" pitchFamily="2" charset="-122"/>
                <a:cs typeface="Times New Roman" panose="02020603050405020304" pitchFamily="18" charset="0"/>
              </a:rPr>
              <a:t>比如</a:t>
            </a:r>
            <a:r>
              <a:rPr lang="en-US" altLang="zh-CN" sz="1400" kern="100" dirty="0" err="1" smtClean="0">
                <a:latin typeface="宋体" panose="02010600030101010101" pitchFamily="2" charset="-122"/>
                <a:ea typeface="宋体" panose="02010600030101010101" pitchFamily="2" charset="-122"/>
                <a:cs typeface="Times New Roman" panose="02020603050405020304" pitchFamily="18" charset="0"/>
              </a:rPr>
              <a:t>xdp</a:t>
            </a:r>
            <a:r>
              <a:rPr lang="zh-CN" altLang="zh-CN" sz="1400" kern="100" dirty="0" smtClean="0">
                <a:latin typeface="宋体" panose="02010600030101010101" pitchFamily="2" charset="-122"/>
                <a:ea typeface="宋体" panose="02010600030101010101" pitchFamily="2" charset="-122"/>
                <a:cs typeface="Times New Roman" panose="02020603050405020304" pitchFamily="18" charset="0"/>
              </a:rPr>
              <a:t>的</a:t>
            </a:r>
            <a:r>
              <a:rPr lang="en-US" altLang="zh-CN" sz="1400" kern="100" dirty="0" err="1" smtClean="0">
                <a:latin typeface="宋体" panose="02010600030101010101" pitchFamily="2" charset="-122"/>
                <a:ea typeface="宋体" panose="02010600030101010101" pitchFamily="2" charset="-122"/>
                <a:cs typeface="Times New Roman" panose="02020603050405020304" pitchFamily="18" charset="0"/>
              </a:rPr>
              <a:t>ctx</a:t>
            </a:r>
            <a:r>
              <a:rPr lang="en-US" altLang="zh-CN" sz="1400" kern="100" dirty="0" smtClean="0">
                <a:latin typeface="宋体" panose="02010600030101010101" pitchFamily="2" charset="-122"/>
                <a:ea typeface="宋体" panose="02010600030101010101" pitchFamily="2" charset="-122"/>
                <a:cs typeface="Times New Roman" panose="02020603050405020304" pitchFamily="18" charset="0"/>
              </a:rPr>
              <a:t> </a:t>
            </a:r>
            <a:r>
              <a:rPr lang="zh-CN" altLang="zh-CN" sz="1400" kern="100" dirty="0" smtClean="0">
                <a:latin typeface="宋体" panose="02010600030101010101" pitchFamily="2" charset="-122"/>
                <a:ea typeface="宋体" panose="02010600030101010101" pitchFamily="2" charset="-122"/>
                <a:cs typeface="Times New Roman" panose="02020603050405020304" pitchFamily="18" charset="0"/>
              </a:rPr>
              <a:t>：</a:t>
            </a:r>
            <a:r>
              <a:rPr lang="en-US" altLang="zh-CN" sz="1400" kern="100" dirty="0" err="1" smtClean="0">
                <a:latin typeface="宋体" panose="02010600030101010101" pitchFamily="2" charset="-122"/>
                <a:ea typeface="宋体" panose="02010600030101010101" pitchFamily="2" charset="-122"/>
                <a:cs typeface="Times New Roman" panose="02020603050405020304" pitchFamily="18" charset="0"/>
              </a:rPr>
              <a:t>struct</a:t>
            </a:r>
            <a:r>
              <a:rPr lang="en-US" altLang="zh-CN" sz="1400" kern="100" dirty="0" smtClean="0">
                <a:latin typeface="宋体" panose="02010600030101010101" pitchFamily="2" charset="-122"/>
                <a:ea typeface="宋体" panose="02010600030101010101" pitchFamily="2" charset="-122"/>
                <a:cs typeface="Times New Roman" panose="02020603050405020304" pitchFamily="18" charset="0"/>
              </a:rPr>
              <a:t> </a:t>
            </a:r>
            <a:r>
              <a:rPr lang="en-US" altLang="zh-CN" sz="1400" kern="100" dirty="0" err="1" smtClean="0">
                <a:latin typeface="宋体" panose="02010600030101010101" pitchFamily="2" charset="-122"/>
                <a:ea typeface="宋体" panose="02010600030101010101" pitchFamily="2" charset="-122"/>
                <a:cs typeface="Times New Roman" panose="02020603050405020304" pitchFamily="18" charset="0"/>
              </a:rPr>
              <a:t>xdp_md</a:t>
            </a:r>
            <a:r>
              <a:rPr lang="zh-CN" altLang="zh-CN" sz="1400" kern="100" dirty="0" smtClean="0">
                <a:latin typeface="宋体" panose="02010600030101010101" pitchFamily="2" charset="-122"/>
                <a:ea typeface="宋体" panose="02010600030101010101" pitchFamily="2" charset="-122"/>
                <a:cs typeface="Times New Roman" panose="02020603050405020304" pitchFamily="18" charset="0"/>
              </a:rPr>
              <a:t>，</a:t>
            </a:r>
            <a:endParaRPr lang="en-US" altLang="zh-CN" sz="1400" kern="100" dirty="0" smtClean="0">
              <a:latin typeface="宋体" panose="02010600030101010101" pitchFamily="2" charset="-122"/>
              <a:ea typeface="宋体" panose="02010600030101010101" pitchFamily="2" charset="-122"/>
              <a:cs typeface="Times New Roman" panose="02020603050405020304" pitchFamily="18" charset="0"/>
            </a:endParaRPr>
          </a:p>
          <a:p>
            <a:pPr marL="0" indent="0">
              <a:buFont typeface="Arial" panose="02080604020202020204" pitchFamily="34" charset="0"/>
              <a:buNone/>
            </a:pPr>
            <a:r>
              <a:rPr lang="zh-CN" altLang="zh-CN" sz="1400" kern="100" dirty="0" smtClean="0">
                <a:latin typeface="宋体" panose="02010600030101010101" pitchFamily="2" charset="-122"/>
                <a:ea typeface="宋体" panose="02010600030101010101" pitchFamily="2" charset="-122"/>
                <a:cs typeface="Times New Roman" panose="02020603050405020304" pitchFamily="18" charset="0"/>
              </a:rPr>
              <a:t>根据</a:t>
            </a:r>
            <a:r>
              <a:rPr lang="en-US" altLang="zh-CN" sz="1400" kern="100" dirty="0" smtClean="0">
                <a:latin typeface="宋体" panose="02010600030101010101" pitchFamily="2" charset="-122"/>
                <a:ea typeface="宋体" panose="02010600030101010101" pitchFamily="2" charset="-122"/>
                <a:cs typeface="Times New Roman" panose="02020603050405020304" pitchFamily="18" charset="0"/>
              </a:rPr>
              <a:t>off</a:t>
            </a:r>
            <a:r>
              <a:rPr lang="zh-CN" altLang="zh-CN" sz="1400" kern="100" dirty="0" smtClean="0">
                <a:latin typeface="宋体" panose="02010600030101010101" pitchFamily="2" charset="-122"/>
                <a:ea typeface="宋体" panose="02010600030101010101" pitchFamily="2" charset="-122"/>
                <a:cs typeface="Times New Roman" panose="02020603050405020304" pitchFamily="18" charset="0"/>
              </a:rPr>
              <a:t>，判断获取具体的</a:t>
            </a:r>
            <a:r>
              <a:rPr lang="zh-CN" altLang="zh-CN" sz="1400" b="1" kern="100" dirty="0" smtClean="0">
                <a:latin typeface="宋体" panose="02010600030101010101" pitchFamily="2" charset="-122"/>
                <a:ea typeface="宋体" panose="02010600030101010101" pitchFamily="2" charset="-122"/>
                <a:cs typeface="Times New Roman" panose="02020603050405020304" pitchFamily="18" charset="0"/>
              </a:rPr>
              <a:t>指针类型</a:t>
            </a:r>
            <a:r>
              <a:rPr lang="zh-CN" altLang="zh-CN" sz="1400" kern="100" dirty="0" smtClean="0">
                <a:latin typeface="宋体" panose="02010600030101010101" pitchFamily="2" charset="-122"/>
                <a:ea typeface="宋体" panose="02010600030101010101" pitchFamily="2" charset="-122"/>
                <a:cs typeface="Times New Roman" panose="02020603050405020304" pitchFamily="18" charset="0"/>
              </a:rPr>
              <a:t>，</a:t>
            </a:r>
            <a:endParaRPr lang="en-US" altLang="zh-CN" sz="1400" kern="100" dirty="0" smtClean="0">
              <a:latin typeface="宋体" panose="02010600030101010101" pitchFamily="2" charset="-122"/>
              <a:ea typeface="宋体" panose="02010600030101010101" pitchFamily="2" charset="-122"/>
              <a:cs typeface="Times New Roman" panose="02020603050405020304" pitchFamily="18" charset="0"/>
            </a:endParaRPr>
          </a:p>
          <a:p>
            <a:pPr marL="0" indent="0">
              <a:buFont typeface="Arial" panose="02080604020202020204" pitchFamily="34" charset="0"/>
              <a:buNone/>
            </a:pPr>
            <a:r>
              <a:rPr lang="en-US" altLang="zh-CN" sz="1400" kern="100" dirty="0" smtClean="0">
                <a:latin typeface="宋体" panose="02010600030101010101" pitchFamily="2" charset="-122"/>
                <a:ea typeface="宋体" panose="02010600030101010101" pitchFamily="2" charset="-122"/>
                <a:cs typeface="Times New Roman" panose="02020603050405020304" pitchFamily="18" charset="0"/>
              </a:rPr>
              <a:t>PTR_TO_PACKET</a:t>
            </a:r>
            <a:r>
              <a:rPr lang="zh-CN" altLang="zh-CN" sz="1400" kern="100" dirty="0" smtClean="0">
                <a:latin typeface="宋体" panose="02010600030101010101" pitchFamily="2" charset="-122"/>
                <a:ea typeface="宋体" panose="02010600030101010101" pitchFamily="2" charset="-122"/>
                <a:cs typeface="Times New Roman" panose="02020603050405020304" pitchFamily="18" charset="0"/>
              </a:rPr>
              <a:t>、</a:t>
            </a:r>
            <a:r>
              <a:rPr lang="en-US" altLang="zh-CN" sz="1400" kern="100" dirty="0" smtClean="0">
                <a:latin typeface="宋体" panose="02010600030101010101" pitchFamily="2" charset="-122"/>
                <a:ea typeface="宋体" panose="02010600030101010101" pitchFamily="2" charset="-122"/>
                <a:cs typeface="Times New Roman" panose="02020603050405020304" pitchFamily="18" charset="0"/>
              </a:rPr>
              <a:t>PTR_TO_PACKET_META</a:t>
            </a:r>
            <a:r>
              <a:rPr lang="zh-CN" altLang="zh-CN" sz="1400" kern="100" dirty="0" smtClean="0">
                <a:latin typeface="宋体" panose="02010600030101010101" pitchFamily="2" charset="-122"/>
                <a:ea typeface="宋体" panose="02010600030101010101" pitchFamily="2" charset="-122"/>
                <a:cs typeface="Times New Roman" panose="02020603050405020304" pitchFamily="18" charset="0"/>
              </a:rPr>
              <a:t>、</a:t>
            </a:r>
            <a:r>
              <a:rPr lang="en-US" altLang="zh-CN" sz="1400" kern="100" dirty="0" smtClean="0">
                <a:latin typeface="宋体" panose="02010600030101010101" pitchFamily="2" charset="-122"/>
                <a:ea typeface="宋体" panose="02010600030101010101" pitchFamily="2" charset="-122"/>
                <a:cs typeface="Times New Roman" panose="02020603050405020304" pitchFamily="18" charset="0"/>
              </a:rPr>
              <a:t>PTR_TO_PACKET_END</a:t>
            </a:r>
            <a:r>
              <a:rPr lang="zh-CN" altLang="zh-CN" sz="1400" kern="100" dirty="0" smtClean="0">
                <a:latin typeface="宋体" panose="02010600030101010101" pitchFamily="2" charset="-122"/>
                <a:ea typeface="宋体" panose="02010600030101010101" pitchFamily="2" charset="-122"/>
                <a:cs typeface="Times New Roman" panose="02020603050405020304" pitchFamily="18" charset="0"/>
              </a:rPr>
              <a:t>，</a:t>
            </a:r>
          </a:p>
          <a:p>
            <a:pPr marL="0" indent="0">
              <a:buFont typeface="Arial" panose="02080604020202020204" pitchFamily="34" charset="0"/>
              <a:buNone/>
            </a:pPr>
            <a:r>
              <a:rPr lang="zh-CN" altLang="zh-CN" sz="1400" dirty="0" smtClean="0">
                <a:latin typeface="宋体" panose="02010600030101010101" pitchFamily="2" charset="-122"/>
                <a:ea typeface="宋体" panose="02010600030101010101" pitchFamily="2" charset="-122"/>
                <a:cs typeface="Times New Roman" panose="02020603050405020304" pitchFamily="18" charset="0"/>
              </a:rPr>
              <a:t>对指针的判断，</a:t>
            </a:r>
            <a:r>
              <a:rPr lang="en-US" altLang="zh-CN" sz="1400" dirty="0" smtClean="0">
                <a:latin typeface="宋体" panose="02010600030101010101" pitchFamily="2" charset="-122"/>
                <a:ea typeface="宋体" panose="02010600030101010101" pitchFamily="2" charset="-122"/>
                <a:cs typeface="Times New Roman" panose="02020603050405020304" pitchFamily="18" charset="0"/>
              </a:rPr>
              <a:t>off</a:t>
            </a:r>
            <a:r>
              <a:rPr lang="zh-CN" altLang="zh-CN" sz="1400" dirty="0" smtClean="0">
                <a:latin typeface="宋体" panose="02010600030101010101" pitchFamily="2" charset="-122"/>
                <a:ea typeface="宋体" panose="02010600030101010101" pitchFamily="2" charset="-122"/>
                <a:cs typeface="Times New Roman" panose="02020603050405020304" pitchFamily="18" charset="0"/>
              </a:rPr>
              <a:t>不能超出</a:t>
            </a:r>
            <a:r>
              <a:rPr lang="en-US" altLang="zh-CN" sz="1400" dirty="0" err="1" smtClean="0">
                <a:latin typeface="宋体" panose="02010600030101010101" pitchFamily="2" charset="-122"/>
                <a:ea typeface="宋体" panose="02010600030101010101" pitchFamily="2" charset="-122"/>
                <a:cs typeface="Times New Roman" panose="02020603050405020304" pitchFamily="18" charset="0"/>
              </a:rPr>
              <a:t>struct</a:t>
            </a:r>
            <a:r>
              <a:rPr lang="zh-CN" altLang="zh-CN" sz="1400" dirty="0" smtClean="0">
                <a:latin typeface="宋体" panose="02010600030101010101" pitchFamily="2" charset="-122"/>
                <a:ea typeface="宋体" panose="02010600030101010101" pitchFamily="2" charset="-122"/>
                <a:cs typeface="Times New Roman" panose="02020603050405020304" pitchFamily="18" charset="0"/>
              </a:rPr>
              <a:t>范围；</a:t>
            </a:r>
            <a:endParaRPr lang="en-US" altLang="zh-CN" sz="1400" dirty="0" smtClean="0">
              <a:latin typeface="宋体" panose="02010600030101010101" pitchFamily="2" charset="-122"/>
              <a:ea typeface="宋体" panose="02010600030101010101" pitchFamily="2" charset="-122"/>
            </a:endParaRPr>
          </a:p>
        </p:txBody>
      </p:sp>
      <p:pic>
        <p:nvPicPr>
          <p:cNvPr id="5" name="图片 4"/>
          <p:cNvPicPr/>
          <p:nvPr/>
        </p:nvPicPr>
        <p:blipFill>
          <a:blip r:embed="rId3"/>
          <a:stretch>
            <a:fillRect/>
          </a:stretch>
        </p:blipFill>
        <p:spPr>
          <a:xfrm>
            <a:off x="2396968" y="3591312"/>
            <a:ext cx="4207325" cy="1171805"/>
          </a:xfrm>
          <a:prstGeom prst="rect">
            <a:avLst/>
          </a:prstGeom>
        </p:spPr>
      </p:pic>
      <p:sp>
        <p:nvSpPr>
          <p:cNvPr id="6" name="文本框 5"/>
          <p:cNvSpPr txBox="1"/>
          <p:nvPr/>
        </p:nvSpPr>
        <p:spPr>
          <a:xfrm>
            <a:off x="495299" y="257276"/>
            <a:ext cx="3423557" cy="369332"/>
          </a:xfrm>
          <a:prstGeom prst="rect">
            <a:avLst/>
          </a:prstGeom>
          <a:noFill/>
        </p:spPr>
        <p:txBody>
          <a:bodyPr wrap="square" rtlCol="0">
            <a:spAutoFit/>
          </a:bodyPr>
          <a:lstStyle/>
          <a:p>
            <a:r>
              <a:rPr lang="zh-CN" altLang="en-US" dirty="0"/>
              <a:t>指针安全性</a:t>
            </a:r>
            <a:r>
              <a:rPr lang="zh-CN" altLang="en-US" dirty="0" smtClean="0"/>
              <a:t>检查 </a:t>
            </a:r>
            <a:r>
              <a:rPr lang="en-US" altLang="zh-CN" dirty="0" smtClean="0"/>
              <a:t>– </a:t>
            </a:r>
            <a:r>
              <a:rPr lang="zh-CN" altLang="en-US" dirty="0" smtClean="0"/>
              <a:t>范围检查</a:t>
            </a:r>
            <a:endParaRPr lang="zh-CN" altLang="en-US" dirty="0"/>
          </a:p>
        </p:txBody>
      </p:sp>
    </p:spTree>
    <p:extLst>
      <p:ext uri="{BB962C8B-B14F-4D97-AF65-F5344CB8AC3E}">
        <p14:creationId xmlns:p14="http://schemas.microsoft.com/office/powerpoint/2010/main" val="158803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descr="Graphical user interface, text, application&#10;&#10;Description automatically generated"/>
          <p:cNvPicPr>
            <a:picLocks noChangeAspect="1"/>
          </p:cNvPicPr>
          <p:nvPr/>
        </p:nvPicPr>
        <p:blipFill>
          <a:blip r:embed="rId2">
            <a:alphaModFix amt="70000"/>
          </a:blip>
          <a:stretch>
            <a:fillRect/>
          </a:stretch>
        </p:blipFill>
        <p:spPr>
          <a:xfrm>
            <a:off x="8000466" y="4404251"/>
            <a:ext cx="956697" cy="717733"/>
          </a:xfrm>
          <a:prstGeom prst="rect">
            <a:avLst/>
          </a:prstGeom>
        </p:spPr>
      </p:pic>
      <p:sp>
        <p:nvSpPr>
          <p:cNvPr id="4" name="内容占位符 2"/>
          <p:cNvSpPr txBox="1">
            <a:spLocks/>
          </p:cNvSpPr>
          <p:nvPr/>
        </p:nvSpPr>
        <p:spPr>
          <a:xfrm>
            <a:off x="495301" y="750333"/>
            <a:ext cx="7313386" cy="2994354"/>
          </a:xfrm>
          <a:prstGeom prst="rect">
            <a:avLst/>
          </a:prstGeom>
        </p:spPr>
        <p:txBody>
          <a:bodyPr/>
          <a:lstStyle>
            <a:lvl1pPr marL="171450" indent="-171450" algn="l" defTabSz="685800" rtl="0" eaLnBrk="1" latinLnBrk="0" hangingPunct="1">
              <a:lnSpc>
                <a:spcPct val="90000"/>
              </a:lnSpc>
              <a:spcBef>
                <a:spcPts val="750"/>
              </a:spcBef>
              <a:buFont typeface="Arial" panose="0208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8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8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Ø"/>
            </a:pPr>
            <a:r>
              <a:rPr lang="en-US" altLang="zh-CN" sz="1400" dirty="0" smtClean="0">
                <a:latin typeface="宋体" panose="02010600030101010101" pitchFamily="2" charset="-122"/>
                <a:ea typeface="宋体" panose="02010600030101010101" pitchFamily="2" charset="-122"/>
              </a:rPr>
              <a:t>Map value(PTR_TO_MAP_VALUE)</a:t>
            </a:r>
          </a:p>
          <a:p>
            <a:pPr marL="0" indent="0">
              <a:buFont typeface="Arial" panose="02080604020202020204" pitchFamily="34" charset="0"/>
              <a:buNone/>
            </a:pPr>
            <a:r>
              <a:rPr lang="zh-CN" altLang="en-US" sz="1400" dirty="0" smtClean="0">
                <a:latin typeface="宋体" panose="02010600030101010101" pitchFamily="2" charset="-122"/>
                <a:ea typeface="宋体" panose="02010600030101010101" pitchFamily="2" charset="-122"/>
              </a:rPr>
              <a:t>根据</a:t>
            </a:r>
            <a:r>
              <a:rPr lang="en-US" altLang="zh-CN" sz="1400" dirty="0" err="1" smtClean="0">
                <a:latin typeface="宋体" panose="02010600030101010101" pitchFamily="2" charset="-122"/>
                <a:ea typeface="宋体" panose="02010600030101010101" pitchFamily="2" charset="-122"/>
              </a:rPr>
              <a:t>bpf</a:t>
            </a:r>
            <a:r>
              <a:rPr lang="en-US" altLang="zh-CN" sz="1400" dirty="0" smtClean="0">
                <a:latin typeface="宋体" panose="02010600030101010101" pitchFamily="2" charset="-122"/>
                <a:ea typeface="宋体" panose="02010600030101010101" pitchFamily="2" charset="-122"/>
              </a:rPr>
              <a:t> helper </a:t>
            </a:r>
            <a:r>
              <a:rPr lang="en-US" altLang="zh-CN" sz="1400" dirty="0" err="1" smtClean="0">
                <a:latin typeface="宋体" panose="02010600030101010101" pitchFamily="2" charset="-122"/>
                <a:ea typeface="宋体" panose="02010600030101010101" pitchFamily="2" charset="-122"/>
              </a:rPr>
              <a:t>func</a:t>
            </a:r>
            <a:r>
              <a:rPr lang="en-US" altLang="zh-CN" sz="1400" dirty="0" smtClean="0">
                <a:latin typeface="宋体" panose="02010600030101010101" pitchFamily="2" charset="-122"/>
                <a:ea typeface="宋体" panose="02010600030101010101" pitchFamily="2" charset="-122"/>
              </a:rPr>
              <a:t> proto</a:t>
            </a:r>
            <a:r>
              <a:rPr lang="zh-CN" altLang="en-US" sz="1400" dirty="0" smtClean="0">
                <a:latin typeface="宋体" panose="02010600030101010101" pitchFamily="2" charset="-122"/>
                <a:ea typeface="宋体" panose="02010600030101010101" pitchFamily="2" charset="-122"/>
              </a:rPr>
              <a:t>确定了</a:t>
            </a:r>
            <a:r>
              <a:rPr lang="en-US" altLang="zh-CN" sz="1400" dirty="0" smtClean="0">
                <a:latin typeface="宋体" panose="02010600030101010101" pitchFamily="2" charset="-122"/>
                <a:ea typeface="宋体" panose="02010600030101010101" pitchFamily="2" charset="-122"/>
              </a:rPr>
              <a:t>value</a:t>
            </a:r>
            <a:r>
              <a:rPr lang="zh-CN" altLang="en-US" sz="1400" dirty="0" smtClean="0">
                <a:latin typeface="宋体" panose="02010600030101010101" pitchFamily="2" charset="-122"/>
                <a:ea typeface="宋体" panose="02010600030101010101" pitchFamily="2" charset="-122"/>
              </a:rPr>
              <a:t>的类型，也就知道了</a:t>
            </a:r>
            <a:r>
              <a:rPr lang="en-US" altLang="zh-CN" sz="1400" dirty="0" smtClean="0">
                <a:latin typeface="宋体" panose="02010600030101010101" pitchFamily="2" charset="-122"/>
                <a:ea typeface="宋体" panose="02010600030101010101" pitchFamily="2" charset="-122"/>
              </a:rPr>
              <a:t>size</a:t>
            </a:r>
            <a:r>
              <a:rPr lang="zh-CN" altLang="en-US" sz="1400" dirty="0" smtClean="0">
                <a:latin typeface="宋体" panose="02010600030101010101" pitchFamily="2" charset="-122"/>
                <a:ea typeface="宋体" panose="02010600030101010101" pitchFamily="2" charset="-122"/>
              </a:rPr>
              <a:t>，</a:t>
            </a:r>
            <a:endParaRPr lang="en-US" altLang="zh-CN" sz="1400" dirty="0" smtClean="0">
              <a:latin typeface="宋体" panose="02010600030101010101" pitchFamily="2" charset="-122"/>
              <a:ea typeface="宋体" panose="02010600030101010101" pitchFamily="2" charset="-122"/>
            </a:endParaRPr>
          </a:p>
          <a:p>
            <a:pPr marL="0" indent="0">
              <a:buNone/>
            </a:pPr>
            <a:r>
              <a:rPr lang="zh-CN" altLang="en-US" sz="1400" dirty="0" smtClean="0">
                <a:latin typeface="宋体" panose="02010600030101010101" pitchFamily="2" charset="-122"/>
                <a:ea typeface="宋体" panose="02010600030101010101" pitchFamily="2" charset="-122"/>
              </a:rPr>
              <a:t>所以只能访问</a:t>
            </a:r>
            <a:r>
              <a:rPr lang="en-US" altLang="zh-CN" sz="1400" dirty="0">
                <a:latin typeface="宋体" panose="02010600030101010101" pitchFamily="2" charset="-122"/>
                <a:ea typeface="宋体" panose="02010600030101010101" pitchFamily="2" charset="-122"/>
              </a:rPr>
              <a:t>[</a:t>
            </a:r>
            <a:r>
              <a:rPr lang="en-US" altLang="zh-CN" sz="1400" dirty="0" err="1">
                <a:latin typeface="宋体" panose="02010600030101010101" pitchFamily="2" charset="-122"/>
                <a:ea typeface="宋体" panose="02010600030101010101" pitchFamily="2" charset="-122"/>
              </a:rPr>
              <a:t>ptr</a:t>
            </a:r>
            <a:r>
              <a:rPr lang="en-US" altLang="zh-CN" sz="1400" dirty="0">
                <a:latin typeface="宋体" panose="02010600030101010101" pitchFamily="2" charset="-122"/>
                <a:ea typeface="宋体" panose="02010600030101010101" pitchFamily="2" charset="-122"/>
              </a:rPr>
              <a:t>, </a:t>
            </a:r>
            <a:r>
              <a:rPr lang="en-US" altLang="zh-CN" sz="1400" dirty="0" err="1">
                <a:latin typeface="宋体" panose="02010600030101010101" pitchFamily="2" charset="-122"/>
                <a:ea typeface="宋体" panose="02010600030101010101" pitchFamily="2" charset="-122"/>
              </a:rPr>
              <a:t>ptr</a:t>
            </a:r>
            <a:r>
              <a:rPr lang="en-US" altLang="zh-CN" sz="1400" dirty="0">
                <a:latin typeface="宋体" panose="02010600030101010101" pitchFamily="2" charset="-122"/>
                <a:ea typeface="宋体" panose="02010600030101010101" pitchFamily="2" charset="-122"/>
              </a:rPr>
              <a:t> + map’s </a:t>
            </a:r>
            <a:r>
              <a:rPr lang="en-US" altLang="zh-CN" sz="1400" dirty="0" err="1">
                <a:latin typeface="宋体" panose="02010600030101010101" pitchFamily="2" charset="-122"/>
                <a:ea typeface="宋体" panose="02010600030101010101" pitchFamily="2" charset="-122"/>
              </a:rPr>
              <a:t>value_size</a:t>
            </a:r>
            <a:r>
              <a:rPr lang="en-US" altLang="zh-CN" sz="1400" dirty="0">
                <a:latin typeface="宋体" panose="02010600030101010101" pitchFamily="2" charset="-122"/>
                <a:ea typeface="宋体" panose="02010600030101010101" pitchFamily="2" charset="-122"/>
              </a:rPr>
              <a:t>)</a:t>
            </a:r>
            <a:endParaRPr lang="zh-CN" altLang="en-US" sz="1400" dirty="0">
              <a:latin typeface="宋体" panose="02010600030101010101" pitchFamily="2" charset="-122"/>
              <a:ea typeface="宋体" panose="02010600030101010101" pitchFamily="2" charset="-122"/>
            </a:endParaRPr>
          </a:p>
          <a:p>
            <a:pPr>
              <a:buFont typeface="Wingdings" panose="05000000000000000000" pitchFamily="2" charset="2"/>
              <a:buChar char="Ø"/>
            </a:pPr>
            <a:r>
              <a:rPr lang="en-US" altLang="zh-CN" sz="1400" dirty="0" smtClean="0">
                <a:latin typeface="宋体" panose="02010600030101010101" pitchFamily="2" charset="-122"/>
                <a:ea typeface="宋体" panose="02010600030101010101" pitchFamily="2" charset="-122"/>
              </a:rPr>
              <a:t>CONST PTR</a:t>
            </a:r>
          </a:p>
          <a:p>
            <a:pPr marL="0" indent="0">
              <a:buFont typeface="Arial" panose="02080604020202020204" pitchFamily="34" charset="0"/>
              <a:buNone/>
            </a:pPr>
            <a:r>
              <a:rPr lang="zh-CN" altLang="en-US" sz="1400" dirty="0" smtClean="0">
                <a:latin typeface="宋体" panose="02010600030101010101" pitchFamily="2" charset="-122"/>
                <a:ea typeface="宋体" panose="02010600030101010101" pitchFamily="2" charset="-122"/>
              </a:rPr>
              <a:t>只能读，不能写</a:t>
            </a:r>
            <a:endParaRPr lang="en-US" altLang="zh-CN" sz="1400" dirty="0" smtClean="0">
              <a:latin typeface="宋体" panose="02010600030101010101" pitchFamily="2" charset="-122"/>
              <a:ea typeface="宋体" panose="02010600030101010101" pitchFamily="2" charset="-122"/>
            </a:endParaRPr>
          </a:p>
          <a:p>
            <a:pPr>
              <a:buFont typeface="Wingdings" panose="05000000000000000000" pitchFamily="2" charset="2"/>
              <a:buChar char="Ø"/>
            </a:pPr>
            <a:r>
              <a:rPr lang="en-US" altLang="zh-CN" sz="1400" dirty="0">
                <a:latin typeface="宋体" panose="02010600030101010101" pitchFamily="2" charset="-122"/>
                <a:ea typeface="宋体" panose="02010600030101010101" pitchFamily="2" charset="-122"/>
              </a:rPr>
              <a:t>SCALAR_TYPE</a:t>
            </a:r>
            <a:r>
              <a:rPr lang="zh-CN" altLang="en-US" sz="1400" dirty="0">
                <a:latin typeface="宋体" panose="02010600030101010101" pitchFamily="2" charset="-122"/>
                <a:ea typeface="宋体" panose="02010600030101010101" pitchFamily="2" charset="-122"/>
              </a:rPr>
              <a:t>类型指针直接</a:t>
            </a:r>
            <a:r>
              <a:rPr lang="zh-CN" altLang="en-US" sz="1400" dirty="0" smtClean="0">
                <a:latin typeface="宋体" panose="02010600030101010101" pitchFamily="2" charset="-122"/>
                <a:ea typeface="宋体" panose="02010600030101010101" pitchFamily="2" charset="-122"/>
              </a:rPr>
              <a:t>读写</a:t>
            </a:r>
            <a:r>
              <a:rPr lang="en-US" altLang="zh-CN" sz="1400" dirty="0" smtClean="0">
                <a:latin typeface="宋体" panose="02010600030101010101" pitchFamily="2" charset="-122"/>
                <a:ea typeface="宋体" panose="02010600030101010101" pitchFamily="2" charset="-122"/>
              </a:rPr>
              <a:t>(</a:t>
            </a:r>
            <a:r>
              <a:rPr lang="zh-CN" altLang="en-US" sz="1400" dirty="0" smtClean="0">
                <a:latin typeface="宋体" panose="02010600030101010101" pitchFamily="2" charset="-122"/>
                <a:ea typeface="宋体" panose="02010600030101010101" pitchFamily="2" charset="-122"/>
              </a:rPr>
              <a:t>解引用</a:t>
            </a:r>
            <a:r>
              <a:rPr lang="en-US" altLang="zh-CN" sz="1400" dirty="0" smtClean="0">
                <a:latin typeface="宋体" panose="02010600030101010101" pitchFamily="2" charset="-122"/>
                <a:ea typeface="宋体" panose="02010600030101010101" pitchFamily="2" charset="-122"/>
              </a:rPr>
              <a:t>)</a:t>
            </a:r>
            <a:r>
              <a:rPr lang="zh-CN" altLang="en-US" sz="1400" dirty="0" smtClean="0">
                <a:latin typeface="宋体" panose="02010600030101010101" pitchFamily="2" charset="-122"/>
                <a:ea typeface="宋体" panose="02010600030101010101" pitchFamily="2" charset="-122"/>
              </a:rPr>
              <a:t>会</a:t>
            </a:r>
            <a:r>
              <a:rPr lang="zh-CN" altLang="en-US" sz="1400" dirty="0">
                <a:latin typeface="宋体" panose="02010600030101010101" pitchFamily="2" charset="-122"/>
                <a:ea typeface="宋体" panose="02010600030101010101" pitchFamily="2" charset="-122"/>
              </a:rPr>
              <a:t>被判定非法</a:t>
            </a:r>
            <a:endParaRPr lang="en-US" altLang="zh-CN" sz="1400" dirty="0">
              <a:latin typeface="宋体" panose="02010600030101010101" pitchFamily="2" charset="-122"/>
              <a:ea typeface="宋体" panose="02010600030101010101" pitchFamily="2" charset="-122"/>
            </a:endParaRPr>
          </a:p>
          <a:p>
            <a:pPr marL="0" indent="0">
              <a:buFont typeface="Arial" panose="02080604020202020204" pitchFamily="34" charset="0"/>
              <a:buNone/>
            </a:pPr>
            <a:endParaRPr lang="en-US" altLang="zh-CN" sz="1400" dirty="0" smtClean="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5644924" y="1389102"/>
            <a:ext cx="3312239" cy="858408"/>
          </a:xfrm>
          <a:prstGeom prst="rect">
            <a:avLst/>
          </a:prstGeom>
        </p:spPr>
      </p:pic>
      <p:sp>
        <p:nvSpPr>
          <p:cNvPr id="6" name="文本框 5"/>
          <p:cNvSpPr txBox="1"/>
          <p:nvPr/>
        </p:nvSpPr>
        <p:spPr>
          <a:xfrm>
            <a:off x="495300" y="257276"/>
            <a:ext cx="3452586" cy="369332"/>
          </a:xfrm>
          <a:prstGeom prst="rect">
            <a:avLst/>
          </a:prstGeom>
          <a:noFill/>
        </p:spPr>
        <p:txBody>
          <a:bodyPr wrap="square" rtlCol="0">
            <a:spAutoFit/>
          </a:bodyPr>
          <a:lstStyle/>
          <a:p>
            <a:r>
              <a:rPr lang="zh-CN" altLang="en-US" dirty="0"/>
              <a:t>指针安全性</a:t>
            </a:r>
            <a:r>
              <a:rPr lang="zh-CN" altLang="en-US" dirty="0" smtClean="0"/>
              <a:t>检查</a:t>
            </a:r>
            <a:r>
              <a:rPr lang="en-US" altLang="zh-CN" dirty="0"/>
              <a:t>– </a:t>
            </a:r>
            <a:r>
              <a:rPr lang="zh-CN" altLang="en-US" dirty="0"/>
              <a:t>范围检查</a:t>
            </a:r>
          </a:p>
        </p:txBody>
      </p:sp>
    </p:spTree>
    <p:extLst>
      <p:ext uri="{BB962C8B-B14F-4D97-AF65-F5344CB8AC3E}">
        <p14:creationId xmlns:p14="http://schemas.microsoft.com/office/powerpoint/2010/main" val="2628522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descr="Graphical user interface, text, application&#10;&#10;Description automatically generated"/>
          <p:cNvPicPr>
            <a:picLocks noChangeAspect="1"/>
          </p:cNvPicPr>
          <p:nvPr/>
        </p:nvPicPr>
        <p:blipFill>
          <a:blip r:embed="rId2">
            <a:alphaModFix amt="70000"/>
          </a:blip>
          <a:stretch>
            <a:fillRect/>
          </a:stretch>
        </p:blipFill>
        <p:spPr>
          <a:xfrm>
            <a:off x="8000466" y="4404251"/>
            <a:ext cx="956697" cy="717733"/>
          </a:xfrm>
          <a:prstGeom prst="rect">
            <a:avLst/>
          </a:prstGeom>
        </p:spPr>
      </p:pic>
      <p:sp>
        <p:nvSpPr>
          <p:cNvPr id="3" name="文本框 2"/>
          <p:cNvSpPr txBox="1"/>
          <p:nvPr/>
        </p:nvSpPr>
        <p:spPr>
          <a:xfrm>
            <a:off x="495300" y="381000"/>
            <a:ext cx="2278210" cy="369332"/>
          </a:xfrm>
          <a:prstGeom prst="rect">
            <a:avLst/>
          </a:prstGeom>
          <a:noFill/>
        </p:spPr>
        <p:txBody>
          <a:bodyPr wrap="square" rtlCol="0">
            <a:spAutoFit/>
          </a:bodyPr>
          <a:lstStyle/>
          <a:p>
            <a:r>
              <a:rPr lang="en-US" altLang="zh-CN" dirty="0" smtClean="0"/>
              <a:t>JIT</a:t>
            </a:r>
            <a:endParaRPr lang="zh-CN" altLang="en-US" dirty="0"/>
          </a:p>
        </p:txBody>
      </p:sp>
      <p:pic>
        <p:nvPicPr>
          <p:cNvPr id="1026" name="Picture 2" descr="https://ask.qcloudimg.com/http-save/yehe-7686797/d1968d6f11e87e7d01e207643b76668c.jpeg?imageView2/2/w/16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741" y="1843205"/>
            <a:ext cx="4004829" cy="322611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495300" y="889098"/>
            <a:ext cx="7690757" cy="954107"/>
          </a:xfrm>
          <a:prstGeom prst="rect">
            <a:avLst/>
          </a:prstGeom>
          <a:noFill/>
        </p:spPr>
        <p:txBody>
          <a:bodyPr wrap="square" rtlCol="0">
            <a:spAutoFit/>
          </a:bodyPr>
          <a:lstStyle/>
          <a:p>
            <a:pPr lvl="0" defTabSz="914400" eaLnBrk="0" fontAlgn="base" hangingPunct="0">
              <a:spcBef>
                <a:spcPct val="0"/>
              </a:spcBef>
              <a:spcAft>
                <a:spcPct val="0"/>
              </a:spcAft>
            </a:pPr>
            <a:r>
              <a:rPr lang="zh-CN" altLang="zh-CN" sz="1400" dirty="0">
                <a:solidFill>
                  <a:srgbClr val="0ABF5B"/>
                </a:solidFill>
                <a:latin typeface="宋体" panose="02010600030101010101" pitchFamily="2" charset="-122"/>
                <a:ea typeface="宋体" panose="02010600030101010101" pitchFamily="2" charset="-122"/>
              </a:rPr>
              <a:t>do_jit()</a:t>
            </a:r>
            <a:r>
              <a:rPr lang="zh-CN" altLang="zh-CN" sz="1400" dirty="0">
                <a:solidFill>
                  <a:srgbClr val="333333"/>
                </a:solidFill>
                <a:latin typeface="宋体" panose="02010600030101010101" pitchFamily="2" charset="-122"/>
                <a:ea typeface="宋体" panose="02010600030101010101" pitchFamily="2" charset="-122"/>
              </a:rPr>
              <a:t> 函数会遍历 eBPF 字节码，并且对其进行编译成本地机器码。</a:t>
            </a:r>
            <a:endParaRPr lang="zh-CN" altLang="zh-CN" sz="1400" dirty="0">
              <a:latin typeface="宋体" panose="02010600030101010101" pitchFamily="2" charset="-122"/>
              <a:ea typeface="宋体" panose="02010600030101010101" pitchFamily="2" charset="-122"/>
            </a:endParaRPr>
          </a:p>
          <a:p>
            <a:pPr lvl="0" defTabSz="914400" eaLnBrk="0" fontAlgn="base" hangingPunct="0">
              <a:spcBef>
                <a:spcPct val="0"/>
              </a:spcBef>
              <a:spcAft>
                <a:spcPct val="0"/>
              </a:spcAft>
            </a:pPr>
            <a:r>
              <a:rPr lang="zh-CN" altLang="zh-CN" sz="1400" dirty="0">
                <a:latin typeface="宋体" panose="02010600030101010101" pitchFamily="2" charset="-122"/>
                <a:ea typeface="宋体" panose="02010600030101010101" pitchFamily="2" charset="-122"/>
              </a:rPr>
              <a:t>例如对于 eBPF 的 </a:t>
            </a:r>
            <a:r>
              <a:rPr lang="zh-CN" altLang="zh-CN" sz="1400" dirty="0">
                <a:solidFill>
                  <a:srgbClr val="0ABF5B"/>
                </a:solidFill>
                <a:latin typeface="宋体" panose="02010600030101010101" pitchFamily="2" charset="-122"/>
                <a:ea typeface="宋体" panose="02010600030101010101" pitchFamily="2" charset="-122"/>
              </a:rPr>
              <a:t>BPF_ALU64|BPF_MOV|BPF_X</a:t>
            </a:r>
            <a:r>
              <a:rPr lang="zh-CN" altLang="zh-CN" sz="1400" dirty="0">
                <a:latin typeface="宋体" panose="02010600030101010101" pitchFamily="2" charset="-122"/>
                <a:ea typeface="宋体" panose="02010600030101010101" pitchFamily="2" charset="-122"/>
              </a:rPr>
              <a:t> 字节码</a:t>
            </a:r>
            <a:r>
              <a:rPr lang="zh-CN" altLang="zh-CN" sz="1400" dirty="0" smtClean="0">
                <a:latin typeface="宋体" panose="02010600030101010101" pitchFamily="2" charset="-122"/>
                <a:ea typeface="宋体" panose="02010600030101010101" pitchFamily="2" charset="-122"/>
              </a:rPr>
              <a:t>，</a:t>
            </a:r>
            <a:endParaRPr lang="en-US" altLang="zh-CN" sz="1400" dirty="0" smtClean="0">
              <a:latin typeface="宋体" panose="02010600030101010101" pitchFamily="2" charset="-122"/>
              <a:ea typeface="宋体" panose="02010600030101010101" pitchFamily="2" charset="-122"/>
            </a:endParaRPr>
          </a:p>
          <a:p>
            <a:pPr lvl="0" defTabSz="914400" eaLnBrk="0" fontAlgn="base" hangingPunct="0">
              <a:spcBef>
                <a:spcPct val="0"/>
              </a:spcBef>
              <a:spcAft>
                <a:spcPct val="0"/>
              </a:spcAft>
            </a:pPr>
            <a:r>
              <a:rPr lang="zh-CN" altLang="zh-CN" sz="1400" dirty="0" smtClean="0">
                <a:latin typeface="宋体" panose="02010600030101010101" pitchFamily="2" charset="-122"/>
                <a:ea typeface="宋体" panose="02010600030101010101" pitchFamily="2" charset="-122"/>
              </a:rPr>
              <a:t>内核</a:t>
            </a:r>
            <a:r>
              <a:rPr lang="zh-CN" altLang="zh-CN" sz="1400" dirty="0">
                <a:latin typeface="宋体" panose="02010600030101010101" pitchFamily="2" charset="-122"/>
                <a:ea typeface="宋体" panose="02010600030101010101" pitchFamily="2" charset="-122"/>
              </a:rPr>
              <a:t>会将其编译成 </a:t>
            </a:r>
            <a:r>
              <a:rPr lang="zh-CN" altLang="zh-CN" sz="1400" dirty="0">
                <a:solidFill>
                  <a:srgbClr val="0ABF5B"/>
                </a:solidFill>
                <a:latin typeface="宋体" panose="02010600030101010101" pitchFamily="2" charset="-122"/>
                <a:ea typeface="宋体" panose="02010600030101010101" pitchFamily="2" charset="-122"/>
              </a:rPr>
              <a:t>mov %目标寄存器, %源寄存器</a:t>
            </a:r>
            <a:r>
              <a:rPr lang="zh-CN" altLang="zh-CN" sz="1400" dirty="0">
                <a:latin typeface="宋体" panose="02010600030101010101" pitchFamily="2" charset="-122"/>
                <a:ea typeface="宋体" panose="02010600030101010101" pitchFamily="2" charset="-122"/>
              </a:rPr>
              <a:t> 指令的机器码</a:t>
            </a:r>
            <a:r>
              <a:rPr lang="zh-CN" altLang="zh-CN" sz="1400" dirty="0" smtClean="0">
                <a:latin typeface="宋体" panose="02010600030101010101" pitchFamily="2" charset="-122"/>
                <a:ea typeface="宋体" panose="02010600030101010101" pitchFamily="2" charset="-122"/>
              </a:rPr>
              <a:t>，</a:t>
            </a:r>
            <a:endParaRPr lang="en-US" altLang="zh-CN" sz="1400" dirty="0" smtClean="0">
              <a:latin typeface="宋体" panose="02010600030101010101" pitchFamily="2" charset="-122"/>
              <a:ea typeface="宋体" panose="02010600030101010101" pitchFamily="2" charset="-122"/>
            </a:endParaRPr>
          </a:p>
          <a:p>
            <a:pPr lvl="0" defTabSz="914400" eaLnBrk="0" fontAlgn="base" hangingPunct="0">
              <a:spcBef>
                <a:spcPct val="0"/>
              </a:spcBef>
              <a:spcAft>
                <a:spcPct val="0"/>
              </a:spcAft>
            </a:pPr>
            <a:r>
              <a:rPr lang="zh-CN" altLang="zh-CN" sz="1400" dirty="0" smtClean="0">
                <a:latin typeface="宋体" panose="02010600030101010101" pitchFamily="2" charset="-122"/>
                <a:ea typeface="宋体" panose="02010600030101010101" pitchFamily="2" charset="-122"/>
              </a:rPr>
              <a:t>其他 </a:t>
            </a:r>
            <a:r>
              <a:rPr lang="zh-CN" altLang="zh-CN" sz="1400" dirty="0">
                <a:latin typeface="宋体" panose="02010600030101010101" pitchFamily="2" charset="-122"/>
                <a:ea typeface="宋体" panose="02010600030101010101" pitchFamily="2" charset="-122"/>
              </a:rPr>
              <a:t>eBPF 字节码的编译过程类似</a:t>
            </a:r>
            <a:r>
              <a:rPr lang="zh-CN" altLang="zh-CN" sz="1400" dirty="0" smtClean="0">
                <a:latin typeface="宋体" panose="02010600030101010101" pitchFamily="2" charset="-122"/>
                <a:ea typeface="宋体" panose="02010600030101010101" pitchFamily="2" charset="-122"/>
              </a:rPr>
              <a:t>。</a:t>
            </a:r>
            <a:endParaRPr lang="zh-CN" altLang="zh-CN" sz="1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881733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picture containing logo&#10;&#10;Description automatically generated"/>
          <p:cNvPicPr>
            <a:picLocks noChangeAspect="1"/>
          </p:cNvPicPr>
          <p:nvPr/>
        </p:nvPicPr>
        <p:blipFill>
          <a:blip r:embed="rId2"/>
          <a:stretch>
            <a:fillRect/>
          </a:stretch>
        </p:blipFill>
        <p:spPr>
          <a:xfrm>
            <a:off x="-915446" y="-844608"/>
            <a:ext cx="10790470" cy="5959497"/>
          </a:xfrm>
          <a:prstGeom prst="rect">
            <a:avLst/>
          </a:prstGeom>
        </p:spPr>
      </p:pic>
      <p:sp>
        <p:nvSpPr>
          <p:cNvPr id="8" name="矩形 7"/>
          <p:cNvSpPr/>
          <p:nvPr/>
        </p:nvSpPr>
        <p:spPr>
          <a:xfrm>
            <a:off x="470863" y="2006864"/>
            <a:ext cx="2639673" cy="623248"/>
          </a:xfrm>
          <a:prstGeom prst="rect">
            <a:avLst/>
          </a:prstGeom>
          <a:noFill/>
        </p:spPr>
        <p:txBody>
          <a:bodyPr wrap="square" rtlCol="0">
            <a:spAutoFit/>
          </a:bodyPr>
          <a:lstStyle/>
          <a:p>
            <a:pPr algn="ctr">
              <a:lnSpc>
                <a:spcPct val="120000"/>
              </a:lnSpc>
            </a:pPr>
            <a:r>
              <a:rPr kumimoji="1" lang="zh-CN" altLang="en-US" sz="3000" b="1" dirty="0">
                <a:solidFill>
                  <a:schemeClr val="bg1"/>
                </a:solidFill>
                <a:latin typeface="Avenir Black" panose="02000503020000020003" pitchFamily="2" charset="0"/>
                <a:ea typeface="Source Han Sans CN Heavy" panose="020B0500000000000000" pitchFamily="34" charset="-128"/>
                <a:cs typeface="Gautami" panose="020B0502040204020203" pitchFamily="34" charset="0"/>
              </a:rPr>
              <a:t>Contents</a:t>
            </a:r>
          </a:p>
        </p:txBody>
      </p:sp>
      <p:sp>
        <p:nvSpPr>
          <p:cNvPr id="9" name="文本框 8"/>
          <p:cNvSpPr txBox="1"/>
          <p:nvPr/>
        </p:nvSpPr>
        <p:spPr>
          <a:xfrm>
            <a:off x="1264989" y="1788691"/>
            <a:ext cx="1076821" cy="246221"/>
          </a:xfrm>
          <a:prstGeom prst="rect">
            <a:avLst/>
          </a:prstGeom>
          <a:noFill/>
        </p:spPr>
        <p:txBody>
          <a:bodyPr wrap="square" rtlCol="0">
            <a:spAutoFit/>
          </a:bodyPr>
          <a:lstStyle/>
          <a:p>
            <a:pPr algn="ctr"/>
            <a:r>
              <a:rPr kumimoji="1" lang="en-US" altLang="zh-CN" sz="1000" spc="300" dirty="0">
                <a:solidFill>
                  <a:schemeClr val="bg1"/>
                </a:solidFill>
                <a:latin typeface="Source Han Sans CN" panose="020B0500000000000000" pitchFamily="34" charset="-128"/>
                <a:ea typeface="Source Han Sans CN" panose="020B0500000000000000" pitchFamily="34" charset="-128"/>
              </a:rPr>
              <a:t>/</a:t>
            </a:r>
            <a:r>
              <a:rPr kumimoji="1" lang="zh-CN" altLang="en-US" sz="1000" spc="300" dirty="0">
                <a:solidFill>
                  <a:schemeClr val="bg1"/>
                </a:solidFill>
                <a:latin typeface="Source Han Sans CN" panose="020B0500000000000000" pitchFamily="34" charset="-128"/>
                <a:ea typeface="Source Han Sans CN" panose="020B0500000000000000" pitchFamily="34" charset="-128"/>
              </a:rPr>
              <a:t> 目录 </a:t>
            </a:r>
            <a:r>
              <a:rPr kumimoji="1" lang="en-US" altLang="zh-CN" sz="1000" spc="300" dirty="0">
                <a:solidFill>
                  <a:schemeClr val="bg1"/>
                </a:solidFill>
                <a:latin typeface="Source Han Sans CN" panose="020B0500000000000000" pitchFamily="34" charset="-128"/>
                <a:ea typeface="Source Han Sans CN" panose="020B0500000000000000" pitchFamily="34" charset="-128"/>
              </a:rPr>
              <a:t>/</a:t>
            </a:r>
            <a:endParaRPr kumimoji="1" lang="zh-CN" altLang="en-US" sz="1000" spc="300" dirty="0">
              <a:solidFill>
                <a:schemeClr val="bg1"/>
              </a:solidFill>
              <a:latin typeface="Source Han Sans CN" panose="020B0500000000000000" pitchFamily="34" charset="-128"/>
              <a:ea typeface="Source Han Sans CN" panose="020B0500000000000000" pitchFamily="34" charset="-128"/>
            </a:endParaRPr>
          </a:p>
        </p:txBody>
      </p:sp>
      <p:grpSp>
        <p:nvGrpSpPr>
          <p:cNvPr id="10" name="组合 9"/>
          <p:cNvGrpSpPr/>
          <p:nvPr/>
        </p:nvGrpSpPr>
        <p:grpSpPr>
          <a:xfrm>
            <a:off x="3849294" y="1751667"/>
            <a:ext cx="2960578" cy="522349"/>
            <a:chOff x="4929969" y="1026723"/>
            <a:chExt cx="2960578" cy="522349"/>
          </a:xfrm>
        </p:grpSpPr>
        <p:sp>
          <p:nvSpPr>
            <p:cNvPr id="11" name="文本框 10"/>
            <p:cNvSpPr txBox="1"/>
            <p:nvPr/>
          </p:nvSpPr>
          <p:spPr>
            <a:xfrm>
              <a:off x="5500689" y="1026723"/>
              <a:ext cx="1692850" cy="307777"/>
            </a:xfrm>
            <a:prstGeom prst="rect">
              <a:avLst/>
            </a:prstGeom>
            <a:noFill/>
          </p:spPr>
          <p:txBody>
            <a:bodyPr wrap="square" rtlCol="0">
              <a:spAutoFit/>
            </a:bodyPr>
            <a:lstStyle/>
            <a:p>
              <a:pPr algn="ctr"/>
              <a:r>
                <a:rPr kumimoji="1" lang="en-US" altLang="zh-CN" sz="1400" dirty="0" err="1" smtClean="0">
                  <a:solidFill>
                    <a:schemeClr val="tx1">
                      <a:lumMod val="85000"/>
                      <a:lumOff val="15000"/>
                    </a:schemeClr>
                  </a:solidFill>
                  <a:latin typeface="Source Han Sans CN Medium" panose="020B0500000000000000" pitchFamily="34" charset="-128"/>
                  <a:ea typeface="Source Han Sans CN Medium" panose="020B0500000000000000" pitchFamily="34" charset="-128"/>
                </a:rPr>
                <a:t>eBPF</a:t>
              </a:r>
              <a:r>
                <a:rPr kumimoji="1" lang="zh-CN" altLang="en-US" sz="1400" dirty="0" smtClean="0">
                  <a:solidFill>
                    <a:schemeClr val="tx1">
                      <a:lumMod val="85000"/>
                      <a:lumOff val="15000"/>
                    </a:schemeClr>
                  </a:solidFill>
                  <a:latin typeface="Source Han Sans CN Medium" panose="020B0500000000000000" pitchFamily="34" charset="-128"/>
                  <a:ea typeface="Source Han Sans CN Medium" panose="020B0500000000000000" pitchFamily="34" charset="-128"/>
                </a:rPr>
                <a:t>加载</a:t>
              </a:r>
              <a:r>
                <a:rPr kumimoji="1" lang="zh-CN" altLang="en-US" sz="1400" dirty="0">
                  <a:solidFill>
                    <a:schemeClr val="tx1">
                      <a:lumMod val="85000"/>
                      <a:lumOff val="15000"/>
                    </a:schemeClr>
                  </a:solidFill>
                  <a:latin typeface="Source Han Sans CN Medium" panose="020B0500000000000000" pitchFamily="34" charset="-128"/>
                  <a:ea typeface="Source Han Sans CN Medium" panose="020B0500000000000000" pitchFamily="34" charset="-128"/>
                </a:rPr>
                <a:t>过程</a:t>
              </a:r>
            </a:p>
          </p:txBody>
        </p:sp>
        <p:sp>
          <p:nvSpPr>
            <p:cNvPr id="12" name="文本框 11"/>
            <p:cNvSpPr txBox="1"/>
            <p:nvPr/>
          </p:nvSpPr>
          <p:spPr>
            <a:xfrm>
              <a:off x="4929969" y="1071906"/>
              <a:ext cx="647856" cy="307777"/>
            </a:xfrm>
            <a:prstGeom prst="rect">
              <a:avLst/>
            </a:prstGeom>
            <a:noFill/>
          </p:spPr>
          <p:txBody>
            <a:bodyPr wrap="square" rtlCol="0">
              <a:spAutoFit/>
            </a:bodyPr>
            <a:lstStyle/>
            <a:p>
              <a:pPr algn="ctr"/>
              <a:r>
                <a:rPr kumimoji="1" lang="en-US" altLang="zh-CN" sz="1400" b="1" dirty="0">
                  <a:solidFill>
                    <a:schemeClr val="accent6"/>
                  </a:solidFill>
                  <a:latin typeface="Avenir Black" panose="02000503020000020003" pitchFamily="2" charset="0"/>
                </a:rPr>
                <a:t>01</a:t>
              </a:r>
              <a:r>
                <a:rPr kumimoji="1" lang="zh-CN" altLang="en-US" sz="1400" b="1" dirty="0">
                  <a:solidFill>
                    <a:schemeClr val="accent6"/>
                  </a:solidFill>
                  <a:latin typeface="Avenir Black" panose="02000503020000020003" pitchFamily="2" charset="0"/>
                </a:rPr>
                <a:t> </a:t>
              </a:r>
              <a:r>
                <a:rPr kumimoji="1" lang="en-US" altLang="zh-CN" sz="1400" b="1" dirty="0">
                  <a:solidFill>
                    <a:schemeClr val="accent6"/>
                  </a:solidFill>
                  <a:latin typeface="Avenir Black" panose="02000503020000020003" pitchFamily="2" charset="0"/>
                </a:rPr>
                <a:t>/</a:t>
              </a:r>
              <a:endParaRPr kumimoji="1" lang="zh-CN" altLang="en-US" sz="1400" b="1" dirty="0">
                <a:solidFill>
                  <a:schemeClr val="accent6"/>
                </a:solidFill>
                <a:latin typeface="Avenir Black" panose="02000503020000020003" pitchFamily="2" charset="0"/>
              </a:endParaRPr>
            </a:p>
          </p:txBody>
        </p:sp>
        <p:sp>
          <p:nvSpPr>
            <p:cNvPr id="13" name="矩形 12"/>
            <p:cNvSpPr/>
            <p:nvPr/>
          </p:nvSpPr>
          <p:spPr>
            <a:xfrm>
              <a:off x="5577825" y="1295156"/>
              <a:ext cx="2312722" cy="253916"/>
            </a:xfrm>
            <a:prstGeom prst="rect">
              <a:avLst/>
            </a:prstGeom>
          </p:spPr>
          <p:txBody>
            <a:bodyPr wrap="square">
              <a:spAutoFit/>
            </a:bodyPr>
            <a:lstStyle/>
            <a:p>
              <a:pPr>
                <a:lnSpc>
                  <a:spcPct val="150000"/>
                </a:lnSpc>
              </a:pPr>
              <a:r>
                <a:rPr lang="zh-CN" altLang="en-US" sz="700" dirty="0" smtClean="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从编译到可执行</a:t>
              </a:r>
              <a:endParaRPr lang="zh-CN" altLang="en-US" sz="7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endParaRPr>
            </a:p>
          </p:txBody>
        </p:sp>
      </p:grpSp>
      <p:grpSp>
        <p:nvGrpSpPr>
          <p:cNvPr id="14" name="组合 13"/>
          <p:cNvGrpSpPr/>
          <p:nvPr/>
        </p:nvGrpSpPr>
        <p:grpSpPr>
          <a:xfrm>
            <a:off x="3849294" y="2468031"/>
            <a:ext cx="2960578" cy="522349"/>
            <a:chOff x="4929969" y="1026723"/>
            <a:chExt cx="2960578" cy="522349"/>
          </a:xfrm>
        </p:grpSpPr>
        <p:sp>
          <p:nvSpPr>
            <p:cNvPr id="15" name="文本框 14"/>
            <p:cNvSpPr txBox="1"/>
            <p:nvPr/>
          </p:nvSpPr>
          <p:spPr>
            <a:xfrm>
              <a:off x="5500689" y="1026723"/>
              <a:ext cx="1692850" cy="307777"/>
            </a:xfrm>
            <a:prstGeom prst="rect">
              <a:avLst/>
            </a:prstGeom>
            <a:noFill/>
          </p:spPr>
          <p:txBody>
            <a:bodyPr wrap="square" rtlCol="0">
              <a:spAutoFit/>
            </a:bodyPr>
            <a:lstStyle/>
            <a:p>
              <a:pPr algn="ctr"/>
              <a:r>
                <a:rPr kumimoji="1" lang="en-US" altLang="zh-CN" sz="1400" dirty="0" err="1" smtClean="0">
                  <a:solidFill>
                    <a:schemeClr val="tx1">
                      <a:lumMod val="85000"/>
                      <a:lumOff val="15000"/>
                    </a:schemeClr>
                  </a:solidFill>
                  <a:latin typeface="Source Han Sans CN Medium" panose="020B0500000000000000" pitchFamily="34" charset="-128"/>
                  <a:ea typeface="Source Han Sans CN Medium" panose="020B0500000000000000" pitchFamily="34" charset="-128"/>
                </a:rPr>
                <a:t>eBPF</a:t>
              </a:r>
              <a:r>
                <a:rPr kumimoji="1" lang="zh-CN" altLang="en-US" sz="1400" dirty="0" smtClean="0">
                  <a:solidFill>
                    <a:schemeClr val="tx1">
                      <a:lumMod val="85000"/>
                      <a:lumOff val="15000"/>
                    </a:schemeClr>
                  </a:solidFill>
                  <a:latin typeface="Source Han Sans CN Medium" panose="020B0500000000000000" pitchFamily="34" charset="-128"/>
                  <a:ea typeface="Source Han Sans CN Medium" panose="020B0500000000000000" pitchFamily="34" charset="-128"/>
                </a:rPr>
                <a:t>加速容器网络</a:t>
              </a:r>
              <a:endParaRPr kumimoji="1" lang="zh-CN" altLang="en-US" sz="1400" dirty="0">
                <a:solidFill>
                  <a:schemeClr val="tx1">
                    <a:lumMod val="85000"/>
                    <a:lumOff val="15000"/>
                  </a:schemeClr>
                </a:solidFill>
                <a:latin typeface="Source Han Sans CN Medium" panose="020B0500000000000000" pitchFamily="34" charset="-128"/>
                <a:ea typeface="Source Han Sans CN Medium" panose="020B0500000000000000" pitchFamily="34" charset="-128"/>
              </a:endParaRPr>
            </a:p>
          </p:txBody>
        </p:sp>
        <p:sp>
          <p:nvSpPr>
            <p:cNvPr id="16" name="文本框 15"/>
            <p:cNvSpPr txBox="1"/>
            <p:nvPr/>
          </p:nvSpPr>
          <p:spPr>
            <a:xfrm>
              <a:off x="4929969" y="1071906"/>
              <a:ext cx="647856" cy="307777"/>
            </a:xfrm>
            <a:prstGeom prst="rect">
              <a:avLst/>
            </a:prstGeom>
            <a:noFill/>
          </p:spPr>
          <p:txBody>
            <a:bodyPr wrap="square" rtlCol="0">
              <a:spAutoFit/>
            </a:bodyPr>
            <a:lstStyle/>
            <a:p>
              <a:pPr algn="ctr"/>
              <a:r>
                <a:rPr kumimoji="1" lang="en-US" altLang="zh-CN" sz="1400" b="1" dirty="0">
                  <a:solidFill>
                    <a:schemeClr val="accent6"/>
                  </a:solidFill>
                  <a:latin typeface="Avenir Black" panose="02000503020000020003" pitchFamily="2" charset="0"/>
                </a:rPr>
                <a:t>02</a:t>
              </a:r>
              <a:r>
                <a:rPr kumimoji="1" lang="zh-CN" altLang="en-US" sz="1400" b="1" dirty="0">
                  <a:solidFill>
                    <a:schemeClr val="accent6"/>
                  </a:solidFill>
                  <a:latin typeface="Avenir Black" panose="02000503020000020003" pitchFamily="2" charset="0"/>
                </a:rPr>
                <a:t> </a:t>
              </a:r>
              <a:r>
                <a:rPr kumimoji="1" lang="en-US" altLang="zh-CN" sz="1400" b="1" dirty="0">
                  <a:solidFill>
                    <a:schemeClr val="accent6"/>
                  </a:solidFill>
                  <a:latin typeface="Avenir Black" panose="02000503020000020003" pitchFamily="2" charset="0"/>
                </a:rPr>
                <a:t>/</a:t>
              </a:r>
              <a:endParaRPr kumimoji="1" lang="zh-CN" altLang="en-US" sz="1400" b="1" dirty="0">
                <a:solidFill>
                  <a:schemeClr val="accent6"/>
                </a:solidFill>
                <a:latin typeface="Avenir Black" panose="02000503020000020003" pitchFamily="2" charset="0"/>
              </a:endParaRPr>
            </a:p>
          </p:txBody>
        </p:sp>
        <p:sp>
          <p:nvSpPr>
            <p:cNvPr id="17" name="矩形 16"/>
            <p:cNvSpPr/>
            <p:nvPr/>
          </p:nvSpPr>
          <p:spPr>
            <a:xfrm>
              <a:off x="5577825" y="1295156"/>
              <a:ext cx="2312722" cy="253916"/>
            </a:xfrm>
            <a:prstGeom prst="rect">
              <a:avLst/>
            </a:prstGeom>
          </p:spPr>
          <p:txBody>
            <a:bodyPr wrap="square">
              <a:spAutoFit/>
            </a:bodyPr>
            <a:lstStyle/>
            <a:p>
              <a:pPr>
                <a:lnSpc>
                  <a:spcPct val="150000"/>
                </a:lnSpc>
              </a:pPr>
              <a:r>
                <a:rPr lang="zh-CN" altLang="en-US" sz="7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使用</a:t>
              </a:r>
              <a:r>
                <a:rPr lang="zh-CN" altLang="en-US" sz="700" dirty="0" smtClean="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各种</a:t>
              </a:r>
              <a:r>
                <a:rPr lang="en-US" altLang="zh-CN" sz="700" dirty="0" smtClean="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redirect</a:t>
              </a:r>
              <a:r>
                <a:rPr lang="zh-CN" altLang="en-US" sz="700" dirty="0" smtClean="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加速容器网络</a:t>
              </a:r>
              <a:endParaRPr lang="zh-CN" altLang="en-US" sz="7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endParaRPr>
            </a:p>
          </p:txBody>
        </p:sp>
      </p:grpSp>
      <p:pic>
        <p:nvPicPr>
          <p:cNvPr id="30" name="Picture 29" descr="Graphical user interface, text, application&#10;&#10;Description automatically generated"/>
          <p:cNvPicPr>
            <a:picLocks noChangeAspect="1"/>
          </p:cNvPicPr>
          <p:nvPr/>
        </p:nvPicPr>
        <p:blipFill>
          <a:blip r:embed="rId3">
            <a:alphaModFix amt="70000"/>
          </a:blip>
          <a:stretch>
            <a:fillRect/>
          </a:stretch>
        </p:blipFill>
        <p:spPr>
          <a:xfrm>
            <a:off x="8000466" y="4404251"/>
            <a:ext cx="956697" cy="717733"/>
          </a:xfrm>
          <a:prstGeom prst="rect">
            <a:avLst/>
          </a:prstGeom>
        </p:spPr>
      </p:pic>
    </p:spTree>
    <p:extLst>
      <p:ext uri="{BB962C8B-B14F-4D97-AF65-F5344CB8AC3E}">
        <p14:creationId xmlns:p14="http://schemas.microsoft.com/office/powerpoint/2010/main" val="38155456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hape, square&#10;&#10;Description automatically generated"/>
          <p:cNvPicPr>
            <a:picLocks noChangeAspect="1"/>
          </p:cNvPicPr>
          <p:nvPr/>
        </p:nvPicPr>
        <p:blipFill>
          <a:blip r:embed="rId3"/>
          <a:stretch>
            <a:fillRect/>
          </a:stretch>
        </p:blipFill>
        <p:spPr>
          <a:xfrm>
            <a:off x="0" y="0"/>
            <a:ext cx="9144000" cy="5223878"/>
          </a:xfrm>
          <a:prstGeom prst="rect">
            <a:avLst/>
          </a:prstGeom>
        </p:spPr>
      </p:pic>
      <p:sp>
        <p:nvSpPr>
          <p:cNvPr id="5" name="圆角矩形 4"/>
          <p:cNvSpPr/>
          <p:nvPr/>
        </p:nvSpPr>
        <p:spPr>
          <a:xfrm>
            <a:off x="3559175" y="-1727796"/>
            <a:ext cx="2025650" cy="4292600"/>
          </a:xfrm>
          <a:prstGeom prst="roundRect">
            <a:avLst>
              <a:gd name="adj" fmla="val 50000"/>
            </a:avLst>
          </a:prstGeom>
          <a:gradFill>
            <a:gsLst>
              <a:gs pos="1700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p>
        </p:txBody>
      </p:sp>
      <p:sp>
        <p:nvSpPr>
          <p:cNvPr id="3" name="文本框 2"/>
          <p:cNvSpPr txBox="1"/>
          <p:nvPr/>
        </p:nvSpPr>
        <p:spPr>
          <a:xfrm>
            <a:off x="3559175" y="332864"/>
            <a:ext cx="2095829" cy="1938992"/>
          </a:xfrm>
          <a:prstGeom prst="rect">
            <a:avLst/>
          </a:prstGeom>
          <a:noFill/>
        </p:spPr>
        <p:txBody>
          <a:bodyPr wrap="square" rtlCol="0">
            <a:spAutoFit/>
          </a:bodyPr>
          <a:lstStyle/>
          <a:p>
            <a:pPr algn="ctr"/>
            <a:r>
              <a:rPr kumimoji="1" lang="en-US" altLang="zh-CN" sz="12000" dirty="0" smtClean="0">
                <a:ln>
                  <a:solidFill>
                    <a:srgbClr val="CAD5E2"/>
                  </a:solidFill>
                </a:ln>
                <a:solidFill>
                  <a:srgbClr val="5E923D"/>
                </a:solidFill>
                <a:latin typeface="Source Han Sans CN Light" panose="020B0300000000000000" pitchFamily="34" charset="-128"/>
                <a:ea typeface="Source Han Sans CN Light" panose="020B0300000000000000" pitchFamily="34" charset="-128"/>
              </a:rPr>
              <a:t>02</a:t>
            </a:r>
            <a:endParaRPr kumimoji="1" lang="zh-CN" altLang="en-US" sz="12000" dirty="0">
              <a:ln>
                <a:solidFill>
                  <a:srgbClr val="CAD5E2"/>
                </a:solidFill>
              </a:ln>
              <a:solidFill>
                <a:srgbClr val="5E923D"/>
              </a:solidFill>
              <a:latin typeface="Source Han Sans CN Light" panose="020B0300000000000000" pitchFamily="34" charset="-128"/>
              <a:ea typeface="Source Han Sans CN Light" panose="020B0300000000000000" pitchFamily="34" charset="-128"/>
            </a:endParaRPr>
          </a:p>
        </p:txBody>
      </p:sp>
      <p:sp>
        <p:nvSpPr>
          <p:cNvPr id="4" name="文本框 3"/>
          <p:cNvSpPr txBox="1"/>
          <p:nvPr/>
        </p:nvSpPr>
        <p:spPr>
          <a:xfrm>
            <a:off x="3348641" y="1731088"/>
            <a:ext cx="2446718" cy="369332"/>
          </a:xfrm>
          <a:prstGeom prst="rect">
            <a:avLst/>
          </a:prstGeom>
          <a:noFill/>
        </p:spPr>
        <p:txBody>
          <a:bodyPr wrap="square" rtlCol="0">
            <a:spAutoFit/>
          </a:bodyPr>
          <a:lstStyle/>
          <a:p>
            <a:pPr algn="ctr"/>
            <a:r>
              <a:rPr kumimoji="1" lang="en-US" altLang="zh-CN" b="1" dirty="0">
                <a:solidFill>
                  <a:srgbClr val="3D6329"/>
                </a:solidFill>
                <a:latin typeface="Source Han Sans CN" panose="020B0500000000000000" pitchFamily="34" charset="-128"/>
                <a:ea typeface="Source Han Sans CN" panose="020B0500000000000000" pitchFamily="34" charset="-128"/>
              </a:rPr>
              <a:t>PART</a:t>
            </a:r>
            <a:r>
              <a:rPr kumimoji="1" lang="zh-CN" altLang="en-US" b="1" dirty="0">
                <a:solidFill>
                  <a:srgbClr val="3D6329"/>
                </a:solidFill>
                <a:latin typeface="Source Han Sans CN" panose="020B0500000000000000" pitchFamily="34" charset="-128"/>
                <a:ea typeface="Source Han Sans CN" panose="020B0500000000000000" pitchFamily="34" charset="-128"/>
              </a:rPr>
              <a:t> </a:t>
            </a:r>
            <a:r>
              <a:rPr kumimoji="1" lang="en-US" altLang="zh-CN" b="1" dirty="0">
                <a:solidFill>
                  <a:srgbClr val="3D6329"/>
                </a:solidFill>
                <a:latin typeface="Source Han Sans CN" panose="020B0500000000000000" pitchFamily="34" charset="-128"/>
                <a:ea typeface="Source Han Sans CN" panose="020B0500000000000000" pitchFamily="34" charset="-128"/>
              </a:rPr>
              <a:t>ONE</a:t>
            </a:r>
            <a:endParaRPr kumimoji="1" lang="zh-CN" altLang="en-US" b="1" dirty="0">
              <a:solidFill>
                <a:srgbClr val="3D6329"/>
              </a:solidFill>
              <a:latin typeface="Source Han Sans CN" panose="020B0500000000000000" pitchFamily="34" charset="-128"/>
              <a:ea typeface="Source Han Sans CN" panose="020B0500000000000000" pitchFamily="34" charset="-128"/>
            </a:endParaRPr>
          </a:p>
        </p:txBody>
      </p:sp>
      <p:sp>
        <p:nvSpPr>
          <p:cNvPr id="7" name="椭圆 6"/>
          <p:cNvSpPr/>
          <p:nvPr/>
        </p:nvSpPr>
        <p:spPr>
          <a:xfrm rot="17459784">
            <a:off x="-908050" y="3266133"/>
            <a:ext cx="1816099" cy="1816099"/>
          </a:xfrm>
          <a:prstGeom prst="ellipse">
            <a:avLst/>
          </a:prstGeom>
          <a:gradFill>
            <a:gsLst>
              <a:gs pos="19000">
                <a:srgbClr val="CAD5E2">
                  <a:alpha val="3000"/>
                </a:srgbClr>
              </a:gs>
              <a:gs pos="98000">
                <a:srgbClr val="CAD5E2">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8014007" y="-442983"/>
            <a:ext cx="1816099" cy="1816099"/>
          </a:xfrm>
          <a:prstGeom prst="ellipse">
            <a:avLst/>
          </a:prstGeom>
          <a:gradFill>
            <a:gsLst>
              <a:gs pos="19000">
                <a:srgbClr val="CAD5E2">
                  <a:alpha val="3000"/>
                </a:srgbClr>
              </a:gs>
              <a:gs pos="98000">
                <a:srgbClr val="CAD5E2">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23" name="Picture 22" descr="A picture containing icon&#10;&#10;Description automatically generated"/>
          <p:cNvPicPr>
            <a:picLocks noChangeAspect="1"/>
          </p:cNvPicPr>
          <p:nvPr/>
        </p:nvPicPr>
        <p:blipFill>
          <a:blip r:embed="rId4"/>
          <a:stretch>
            <a:fillRect/>
          </a:stretch>
        </p:blipFill>
        <p:spPr>
          <a:xfrm>
            <a:off x="377055" y="-573232"/>
            <a:ext cx="7319145" cy="5262345"/>
          </a:xfrm>
          <a:prstGeom prst="rect">
            <a:avLst/>
          </a:prstGeom>
        </p:spPr>
      </p:pic>
      <p:sp>
        <p:nvSpPr>
          <p:cNvPr id="9" name="文本框 8"/>
          <p:cNvSpPr txBox="1"/>
          <p:nvPr/>
        </p:nvSpPr>
        <p:spPr>
          <a:xfrm>
            <a:off x="2875573" y="2739452"/>
            <a:ext cx="3403467" cy="523220"/>
          </a:xfrm>
          <a:prstGeom prst="rect">
            <a:avLst/>
          </a:prstGeom>
          <a:noFill/>
        </p:spPr>
        <p:txBody>
          <a:bodyPr wrap="square" rtlCol="0">
            <a:spAutoFit/>
          </a:bodyPr>
          <a:lstStyle/>
          <a:p>
            <a:pPr algn="ctr"/>
            <a:r>
              <a:rPr kumimoji="1" lang="en-US" altLang="zh-CN" sz="2800" b="1" dirty="0" err="1">
                <a:solidFill>
                  <a:schemeClr val="bg1"/>
                </a:solidFill>
                <a:latin typeface="Source Han Sans CN" panose="020B0500000000000000" pitchFamily="34" charset="-128"/>
                <a:ea typeface="Source Han Sans CN" panose="020B0500000000000000" pitchFamily="34" charset="-128"/>
              </a:rPr>
              <a:t>eBPF</a:t>
            </a:r>
            <a:r>
              <a:rPr kumimoji="1" lang="zh-CN" altLang="en-US" sz="2800" b="1" dirty="0">
                <a:solidFill>
                  <a:schemeClr val="bg1"/>
                </a:solidFill>
                <a:latin typeface="Source Han Sans CN" panose="020B0500000000000000" pitchFamily="34" charset="-128"/>
                <a:ea typeface="Source Han Sans CN" panose="020B0500000000000000" pitchFamily="34" charset="-128"/>
              </a:rPr>
              <a:t>加速容器网络</a:t>
            </a:r>
          </a:p>
        </p:txBody>
      </p:sp>
      <p:sp>
        <p:nvSpPr>
          <p:cNvPr id="10" name="矩形 9"/>
          <p:cNvSpPr/>
          <p:nvPr/>
        </p:nvSpPr>
        <p:spPr>
          <a:xfrm>
            <a:off x="2570637" y="3384311"/>
            <a:ext cx="4002726" cy="336823"/>
          </a:xfrm>
          <a:prstGeom prst="rect">
            <a:avLst/>
          </a:prstGeom>
        </p:spPr>
        <p:txBody>
          <a:bodyPr wrap="square">
            <a:spAutoFit/>
          </a:bodyPr>
          <a:lstStyle/>
          <a:p>
            <a:pPr algn="ctr">
              <a:lnSpc>
                <a:spcPct val="150000"/>
              </a:lnSpc>
            </a:pPr>
            <a:r>
              <a:rPr lang="zh-CN" altLang="en-US" sz="1200" dirty="0">
                <a:solidFill>
                  <a:schemeClr val="bg1"/>
                </a:solidFill>
                <a:latin typeface="Source Han Sans CN ExtraLight" panose="020B0200000000000000" pitchFamily="34" charset="-128"/>
                <a:ea typeface="Source Han Sans CN ExtraLight" panose="020B0200000000000000" pitchFamily="34" charset="-128"/>
              </a:rPr>
              <a:t>使用各种</a:t>
            </a:r>
            <a:r>
              <a:rPr lang="en-US" altLang="zh-CN" sz="1200" dirty="0">
                <a:solidFill>
                  <a:schemeClr val="bg1"/>
                </a:solidFill>
                <a:latin typeface="Source Han Sans CN ExtraLight" panose="020B0200000000000000" pitchFamily="34" charset="-128"/>
                <a:ea typeface="Source Han Sans CN ExtraLight" panose="020B0200000000000000" pitchFamily="34" charset="-128"/>
              </a:rPr>
              <a:t>redirect</a:t>
            </a:r>
            <a:r>
              <a:rPr lang="zh-CN" altLang="en-US" sz="1200" dirty="0">
                <a:solidFill>
                  <a:schemeClr val="bg1"/>
                </a:solidFill>
                <a:latin typeface="Source Han Sans CN ExtraLight" panose="020B0200000000000000" pitchFamily="34" charset="-128"/>
                <a:ea typeface="Source Han Sans CN ExtraLight" panose="020B0200000000000000" pitchFamily="34" charset="-128"/>
              </a:rPr>
              <a:t>加速容器网络</a:t>
            </a:r>
          </a:p>
        </p:txBody>
      </p:sp>
      <p:pic>
        <p:nvPicPr>
          <p:cNvPr id="26" name="Picture 25" descr="Text&#10;&#10;Description automatically generated"/>
          <p:cNvPicPr>
            <a:picLocks noChangeAspect="1"/>
          </p:cNvPicPr>
          <p:nvPr/>
        </p:nvPicPr>
        <p:blipFill>
          <a:blip r:embed="rId5"/>
          <a:stretch>
            <a:fillRect/>
          </a:stretch>
        </p:blipFill>
        <p:spPr>
          <a:xfrm>
            <a:off x="8000466" y="4404250"/>
            <a:ext cx="956697" cy="717734"/>
          </a:xfrm>
          <a:prstGeom prst="rect">
            <a:avLst/>
          </a:prstGeom>
        </p:spPr>
      </p:pic>
    </p:spTree>
    <p:extLst>
      <p:ext uri="{BB962C8B-B14F-4D97-AF65-F5344CB8AC3E}">
        <p14:creationId xmlns:p14="http://schemas.microsoft.com/office/powerpoint/2010/main" val="2464911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picture containing logo&#10;&#10;Description automatically generated"/>
          <p:cNvPicPr>
            <a:picLocks noChangeAspect="1"/>
          </p:cNvPicPr>
          <p:nvPr/>
        </p:nvPicPr>
        <p:blipFill>
          <a:blip r:embed="rId2"/>
          <a:stretch>
            <a:fillRect/>
          </a:stretch>
        </p:blipFill>
        <p:spPr>
          <a:xfrm>
            <a:off x="-915446" y="-844608"/>
            <a:ext cx="10790470" cy="5959497"/>
          </a:xfrm>
          <a:prstGeom prst="rect">
            <a:avLst/>
          </a:prstGeom>
        </p:spPr>
      </p:pic>
      <p:sp>
        <p:nvSpPr>
          <p:cNvPr id="8" name="矩形 7"/>
          <p:cNvSpPr/>
          <p:nvPr/>
        </p:nvSpPr>
        <p:spPr>
          <a:xfrm>
            <a:off x="470863" y="2006864"/>
            <a:ext cx="2639673" cy="623248"/>
          </a:xfrm>
          <a:prstGeom prst="rect">
            <a:avLst/>
          </a:prstGeom>
          <a:noFill/>
        </p:spPr>
        <p:txBody>
          <a:bodyPr wrap="square" rtlCol="0">
            <a:spAutoFit/>
          </a:bodyPr>
          <a:lstStyle/>
          <a:p>
            <a:pPr algn="ctr">
              <a:lnSpc>
                <a:spcPct val="120000"/>
              </a:lnSpc>
            </a:pPr>
            <a:r>
              <a:rPr kumimoji="1" lang="zh-CN" altLang="en-US" sz="3000" b="1" dirty="0">
                <a:solidFill>
                  <a:schemeClr val="bg1"/>
                </a:solidFill>
                <a:latin typeface="Avenir Black" panose="02000503020000020003" pitchFamily="2" charset="0"/>
                <a:ea typeface="Source Han Sans CN Heavy" panose="020B0500000000000000" pitchFamily="34" charset="-128"/>
                <a:cs typeface="Gautami" panose="020B0502040204020203" pitchFamily="34" charset="0"/>
              </a:rPr>
              <a:t>Contents</a:t>
            </a:r>
          </a:p>
        </p:txBody>
      </p:sp>
      <p:sp>
        <p:nvSpPr>
          <p:cNvPr id="9" name="文本框 8"/>
          <p:cNvSpPr txBox="1"/>
          <p:nvPr/>
        </p:nvSpPr>
        <p:spPr>
          <a:xfrm>
            <a:off x="1264989" y="1788691"/>
            <a:ext cx="1076821" cy="246221"/>
          </a:xfrm>
          <a:prstGeom prst="rect">
            <a:avLst/>
          </a:prstGeom>
          <a:noFill/>
        </p:spPr>
        <p:txBody>
          <a:bodyPr wrap="square" rtlCol="0">
            <a:spAutoFit/>
          </a:bodyPr>
          <a:lstStyle/>
          <a:p>
            <a:pPr algn="ctr"/>
            <a:r>
              <a:rPr kumimoji="1" lang="en-US" altLang="zh-CN" sz="1000" spc="300" dirty="0">
                <a:solidFill>
                  <a:schemeClr val="bg1"/>
                </a:solidFill>
                <a:latin typeface="Source Han Sans CN" panose="020B0500000000000000" pitchFamily="34" charset="-128"/>
                <a:ea typeface="Source Han Sans CN" panose="020B0500000000000000" pitchFamily="34" charset="-128"/>
              </a:rPr>
              <a:t>/</a:t>
            </a:r>
            <a:r>
              <a:rPr kumimoji="1" lang="zh-CN" altLang="en-US" sz="1000" spc="300" dirty="0">
                <a:solidFill>
                  <a:schemeClr val="bg1"/>
                </a:solidFill>
                <a:latin typeface="Source Han Sans CN" panose="020B0500000000000000" pitchFamily="34" charset="-128"/>
                <a:ea typeface="Source Han Sans CN" panose="020B0500000000000000" pitchFamily="34" charset="-128"/>
              </a:rPr>
              <a:t> 目录 </a:t>
            </a:r>
            <a:r>
              <a:rPr kumimoji="1" lang="en-US" altLang="zh-CN" sz="1000" spc="300" dirty="0">
                <a:solidFill>
                  <a:schemeClr val="bg1"/>
                </a:solidFill>
                <a:latin typeface="Source Han Sans CN" panose="020B0500000000000000" pitchFamily="34" charset="-128"/>
                <a:ea typeface="Source Han Sans CN" panose="020B0500000000000000" pitchFamily="34" charset="-128"/>
              </a:rPr>
              <a:t>/</a:t>
            </a:r>
            <a:endParaRPr kumimoji="1" lang="zh-CN" altLang="en-US" sz="1000" spc="300" dirty="0">
              <a:solidFill>
                <a:schemeClr val="bg1"/>
              </a:solidFill>
              <a:latin typeface="Source Han Sans CN" panose="020B0500000000000000" pitchFamily="34" charset="-128"/>
              <a:ea typeface="Source Han Sans CN" panose="020B0500000000000000" pitchFamily="34" charset="-128"/>
            </a:endParaRPr>
          </a:p>
        </p:txBody>
      </p:sp>
      <p:grpSp>
        <p:nvGrpSpPr>
          <p:cNvPr id="10" name="组合 9"/>
          <p:cNvGrpSpPr/>
          <p:nvPr/>
        </p:nvGrpSpPr>
        <p:grpSpPr>
          <a:xfrm>
            <a:off x="3849294" y="1751667"/>
            <a:ext cx="2960578" cy="522349"/>
            <a:chOff x="4929969" y="1026723"/>
            <a:chExt cx="2960578" cy="522349"/>
          </a:xfrm>
        </p:grpSpPr>
        <p:sp>
          <p:nvSpPr>
            <p:cNvPr id="11" name="文本框 10"/>
            <p:cNvSpPr txBox="1"/>
            <p:nvPr/>
          </p:nvSpPr>
          <p:spPr>
            <a:xfrm>
              <a:off x="5500689" y="1026723"/>
              <a:ext cx="1692850" cy="307777"/>
            </a:xfrm>
            <a:prstGeom prst="rect">
              <a:avLst/>
            </a:prstGeom>
            <a:noFill/>
          </p:spPr>
          <p:txBody>
            <a:bodyPr wrap="square" rtlCol="0">
              <a:spAutoFit/>
            </a:bodyPr>
            <a:lstStyle/>
            <a:p>
              <a:pPr algn="ctr"/>
              <a:r>
                <a:rPr kumimoji="1" lang="en-US" altLang="zh-CN" sz="1400" dirty="0" err="1" smtClean="0">
                  <a:solidFill>
                    <a:schemeClr val="tx1">
                      <a:lumMod val="85000"/>
                      <a:lumOff val="15000"/>
                    </a:schemeClr>
                  </a:solidFill>
                  <a:latin typeface="Source Han Sans CN Medium" panose="020B0500000000000000" pitchFamily="34" charset="-128"/>
                  <a:ea typeface="Source Han Sans CN Medium" panose="020B0500000000000000" pitchFamily="34" charset="-128"/>
                </a:rPr>
                <a:t>eBPF</a:t>
              </a:r>
              <a:r>
                <a:rPr kumimoji="1" lang="zh-CN" altLang="en-US" sz="1400" dirty="0" smtClean="0">
                  <a:solidFill>
                    <a:schemeClr val="tx1">
                      <a:lumMod val="85000"/>
                      <a:lumOff val="15000"/>
                    </a:schemeClr>
                  </a:solidFill>
                  <a:latin typeface="Source Han Sans CN Medium" panose="020B0500000000000000" pitchFamily="34" charset="-128"/>
                  <a:ea typeface="Source Han Sans CN Medium" panose="020B0500000000000000" pitchFamily="34" charset="-128"/>
                </a:rPr>
                <a:t>加载</a:t>
              </a:r>
              <a:r>
                <a:rPr kumimoji="1" lang="zh-CN" altLang="en-US" sz="1400" dirty="0">
                  <a:solidFill>
                    <a:schemeClr val="tx1">
                      <a:lumMod val="85000"/>
                      <a:lumOff val="15000"/>
                    </a:schemeClr>
                  </a:solidFill>
                  <a:latin typeface="Source Han Sans CN Medium" panose="020B0500000000000000" pitchFamily="34" charset="-128"/>
                  <a:ea typeface="Source Han Sans CN Medium" panose="020B0500000000000000" pitchFamily="34" charset="-128"/>
                </a:rPr>
                <a:t>过程</a:t>
              </a:r>
            </a:p>
          </p:txBody>
        </p:sp>
        <p:sp>
          <p:nvSpPr>
            <p:cNvPr id="12" name="文本框 11"/>
            <p:cNvSpPr txBox="1"/>
            <p:nvPr/>
          </p:nvSpPr>
          <p:spPr>
            <a:xfrm>
              <a:off x="4929969" y="1071906"/>
              <a:ext cx="647856" cy="307777"/>
            </a:xfrm>
            <a:prstGeom prst="rect">
              <a:avLst/>
            </a:prstGeom>
            <a:noFill/>
          </p:spPr>
          <p:txBody>
            <a:bodyPr wrap="square" rtlCol="0">
              <a:spAutoFit/>
            </a:bodyPr>
            <a:lstStyle/>
            <a:p>
              <a:pPr algn="ctr"/>
              <a:r>
                <a:rPr kumimoji="1" lang="en-US" altLang="zh-CN" sz="1400" b="1" dirty="0">
                  <a:solidFill>
                    <a:schemeClr val="accent6"/>
                  </a:solidFill>
                  <a:latin typeface="Avenir Black" panose="02000503020000020003" pitchFamily="2" charset="0"/>
                </a:rPr>
                <a:t>01</a:t>
              </a:r>
              <a:r>
                <a:rPr kumimoji="1" lang="zh-CN" altLang="en-US" sz="1400" b="1" dirty="0">
                  <a:solidFill>
                    <a:schemeClr val="accent6"/>
                  </a:solidFill>
                  <a:latin typeface="Avenir Black" panose="02000503020000020003" pitchFamily="2" charset="0"/>
                </a:rPr>
                <a:t> </a:t>
              </a:r>
              <a:r>
                <a:rPr kumimoji="1" lang="en-US" altLang="zh-CN" sz="1400" b="1" dirty="0">
                  <a:solidFill>
                    <a:schemeClr val="accent6"/>
                  </a:solidFill>
                  <a:latin typeface="Avenir Black" panose="02000503020000020003" pitchFamily="2" charset="0"/>
                </a:rPr>
                <a:t>/</a:t>
              </a:r>
              <a:endParaRPr kumimoji="1" lang="zh-CN" altLang="en-US" sz="1400" b="1" dirty="0">
                <a:solidFill>
                  <a:schemeClr val="accent6"/>
                </a:solidFill>
                <a:latin typeface="Avenir Black" panose="02000503020000020003" pitchFamily="2" charset="0"/>
              </a:endParaRPr>
            </a:p>
          </p:txBody>
        </p:sp>
        <p:sp>
          <p:nvSpPr>
            <p:cNvPr id="13" name="矩形 12"/>
            <p:cNvSpPr/>
            <p:nvPr/>
          </p:nvSpPr>
          <p:spPr>
            <a:xfrm>
              <a:off x="5577825" y="1295156"/>
              <a:ext cx="2312722" cy="253916"/>
            </a:xfrm>
            <a:prstGeom prst="rect">
              <a:avLst/>
            </a:prstGeom>
          </p:spPr>
          <p:txBody>
            <a:bodyPr wrap="square">
              <a:spAutoFit/>
            </a:bodyPr>
            <a:lstStyle/>
            <a:p>
              <a:pPr>
                <a:lnSpc>
                  <a:spcPct val="150000"/>
                </a:lnSpc>
              </a:pPr>
              <a:r>
                <a:rPr lang="zh-CN" altLang="en-US" sz="700" dirty="0" smtClean="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从编译到可执行</a:t>
              </a:r>
              <a:endParaRPr lang="zh-CN" altLang="en-US" sz="7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endParaRPr>
            </a:p>
          </p:txBody>
        </p:sp>
      </p:grpSp>
      <p:grpSp>
        <p:nvGrpSpPr>
          <p:cNvPr id="14" name="组合 13"/>
          <p:cNvGrpSpPr/>
          <p:nvPr/>
        </p:nvGrpSpPr>
        <p:grpSpPr>
          <a:xfrm>
            <a:off x="3849294" y="2468031"/>
            <a:ext cx="2960578" cy="522349"/>
            <a:chOff x="4929969" y="1026723"/>
            <a:chExt cx="2960578" cy="522349"/>
          </a:xfrm>
        </p:grpSpPr>
        <p:sp>
          <p:nvSpPr>
            <p:cNvPr id="15" name="文本框 14"/>
            <p:cNvSpPr txBox="1"/>
            <p:nvPr/>
          </p:nvSpPr>
          <p:spPr>
            <a:xfrm>
              <a:off x="5500689" y="1026723"/>
              <a:ext cx="1692850" cy="307777"/>
            </a:xfrm>
            <a:prstGeom prst="rect">
              <a:avLst/>
            </a:prstGeom>
            <a:noFill/>
          </p:spPr>
          <p:txBody>
            <a:bodyPr wrap="square" rtlCol="0">
              <a:spAutoFit/>
            </a:bodyPr>
            <a:lstStyle/>
            <a:p>
              <a:pPr algn="ctr"/>
              <a:r>
                <a:rPr kumimoji="1" lang="en-US" altLang="zh-CN" sz="1400" dirty="0" err="1" smtClean="0">
                  <a:solidFill>
                    <a:schemeClr val="tx1">
                      <a:lumMod val="85000"/>
                      <a:lumOff val="15000"/>
                    </a:schemeClr>
                  </a:solidFill>
                  <a:latin typeface="Source Han Sans CN Medium" panose="020B0500000000000000" pitchFamily="34" charset="-128"/>
                  <a:ea typeface="Source Han Sans CN Medium" panose="020B0500000000000000" pitchFamily="34" charset="-128"/>
                </a:rPr>
                <a:t>eBPF</a:t>
              </a:r>
              <a:r>
                <a:rPr kumimoji="1" lang="zh-CN" altLang="en-US" sz="1400" dirty="0" smtClean="0">
                  <a:solidFill>
                    <a:schemeClr val="tx1">
                      <a:lumMod val="85000"/>
                      <a:lumOff val="15000"/>
                    </a:schemeClr>
                  </a:solidFill>
                  <a:latin typeface="Source Han Sans CN Medium" panose="020B0500000000000000" pitchFamily="34" charset="-128"/>
                  <a:ea typeface="Source Han Sans CN Medium" panose="020B0500000000000000" pitchFamily="34" charset="-128"/>
                </a:rPr>
                <a:t>加速容器网络</a:t>
              </a:r>
              <a:endParaRPr kumimoji="1" lang="zh-CN" altLang="en-US" sz="1400" dirty="0">
                <a:solidFill>
                  <a:schemeClr val="tx1">
                    <a:lumMod val="85000"/>
                    <a:lumOff val="15000"/>
                  </a:schemeClr>
                </a:solidFill>
                <a:latin typeface="Source Han Sans CN Medium" panose="020B0500000000000000" pitchFamily="34" charset="-128"/>
                <a:ea typeface="Source Han Sans CN Medium" panose="020B0500000000000000" pitchFamily="34" charset="-128"/>
              </a:endParaRPr>
            </a:p>
          </p:txBody>
        </p:sp>
        <p:sp>
          <p:nvSpPr>
            <p:cNvPr id="16" name="文本框 15"/>
            <p:cNvSpPr txBox="1"/>
            <p:nvPr/>
          </p:nvSpPr>
          <p:spPr>
            <a:xfrm>
              <a:off x="4929969" y="1071906"/>
              <a:ext cx="647856" cy="307777"/>
            </a:xfrm>
            <a:prstGeom prst="rect">
              <a:avLst/>
            </a:prstGeom>
            <a:noFill/>
          </p:spPr>
          <p:txBody>
            <a:bodyPr wrap="square" rtlCol="0">
              <a:spAutoFit/>
            </a:bodyPr>
            <a:lstStyle/>
            <a:p>
              <a:pPr algn="ctr"/>
              <a:r>
                <a:rPr kumimoji="1" lang="en-US" altLang="zh-CN" sz="1400" b="1" dirty="0">
                  <a:solidFill>
                    <a:schemeClr val="accent6"/>
                  </a:solidFill>
                  <a:latin typeface="Avenir Black" panose="02000503020000020003" pitchFamily="2" charset="0"/>
                </a:rPr>
                <a:t>02</a:t>
              </a:r>
              <a:r>
                <a:rPr kumimoji="1" lang="zh-CN" altLang="en-US" sz="1400" b="1" dirty="0">
                  <a:solidFill>
                    <a:schemeClr val="accent6"/>
                  </a:solidFill>
                  <a:latin typeface="Avenir Black" panose="02000503020000020003" pitchFamily="2" charset="0"/>
                </a:rPr>
                <a:t> </a:t>
              </a:r>
              <a:r>
                <a:rPr kumimoji="1" lang="en-US" altLang="zh-CN" sz="1400" b="1" dirty="0">
                  <a:solidFill>
                    <a:schemeClr val="accent6"/>
                  </a:solidFill>
                  <a:latin typeface="Avenir Black" panose="02000503020000020003" pitchFamily="2" charset="0"/>
                </a:rPr>
                <a:t>/</a:t>
              </a:r>
              <a:endParaRPr kumimoji="1" lang="zh-CN" altLang="en-US" sz="1400" b="1" dirty="0">
                <a:solidFill>
                  <a:schemeClr val="accent6"/>
                </a:solidFill>
                <a:latin typeface="Avenir Black" panose="02000503020000020003" pitchFamily="2" charset="0"/>
              </a:endParaRPr>
            </a:p>
          </p:txBody>
        </p:sp>
        <p:sp>
          <p:nvSpPr>
            <p:cNvPr id="17" name="矩形 16"/>
            <p:cNvSpPr/>
            <p:nvPr/>
          </p:nvSpPr>
          <p:spPr>
            <a:xfrm>
              <a:off x="5577825" y="1295156"/>
              <a:ext cx="2312722" cy="253916"/>
            </a:xfrm>
            <a:prstGeom prst="rect">
              <a:avLst/>
            </a:prstGeom>
          </p:spPr>
          <p:txBody>
            <a:bodyPr wrap="square">
              <a:spAutoFit/>
            </a:bodyPr>
            <a:lstStyle/>
            <a:p>
              <a:pPr>
                <a:lnSpc>
                  <a:spcPct val="150000"/>
                </a:lnSpc>
              </a:pPr>
              <a:r>
                <a:rPr lang="zh-CN" altLang="en-US" sz="7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使用</a:t>
              </a:r>
              <a:r>
                <a:rPr lang="zh-CN" altLang="en-US" sz="700" dirty="0" smtClean="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各种</a:t>
              </a:r>
              <a:r>
                <a:rPr lang="en-US" altLang="zh-CN" sz="700" dirty="0" smtClean="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redirect</a:t>
              </a:r>
              <a:r>
                <a:rPr lang="zh-CN" altLang="en-US" sz="700" dirty="0" smtClean="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加速容器网络</a:t>
              </a:r>
              <a:endParaRPr lang="zh-CN" altLang="en-US" sz="7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endParaRPr>
            </a:p>
          </p:txBody>
        </p:sp>
      </p:grpSp>
      <p:pic>
        <p:nvPicPr>
          <p:cNvPr id="30" name="Picture 29" descr="Graphical user interface, text, application&#10;&#10;Description automatically generated"/>
          <p:cNvPicPr>
            <a:picLocks noChangeAspect="1"/>
          </p:cNvPicPr>
          <p:nvPr/>
        </p:nvPicPr>
        <p:blipFill>
          <a:blip r:embed="rId3">
            <a:alphaModFix amt="70000"/>
          </a:blip>
          <a:stretch>
            <a:fillRect/>
          </a:stretch>
        </p:blipFill>
        <p:spPr>
          <a:xfrm>
            <a:off x="8000466" y="4404251"/>
            <a:ext cx="956697" cy="717733"/>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descr="Graphical user interface, text, application&#10;&#10;Description automatically generated"/>
          <p:cNvPicPr>
            <a:picLocks noChangeAspect="1"/>
          </p:cNvPicPr>
          <p:nvPr/>
        </p:nvPicPr>
        <p:blipFill>
          <a:blip r:embed="rId2">
            <a:alphaModFix amt="70000"/>
          </a:blip>
          <a:stretch>
            <a:fillRect/>
          </a:stretch>
        </p:blipFill>
        <p:spPr>
          <a:xfrm>
            <a:off x="8000466" y="4404251"/>
            <a:ext cx="956697" cy="717733"/>
          </a:xfrm>
          <a:prstGeom prst="rect">
            <a:avLst/>
          </a:prstGeom>
        </p:spPr>
      </p:pic>
      <p:sp>
        <p:nvSpPr>
          <p:cNvPr id="3" name="文本框 2"/>
          <p:cNvSpPr txBox="1"/>
          <p:nvPr/>
        </p:nvSpPr>
        <p:spPr>
          <a:xfrm>
            <a:off x="495299" y="381000"/>
            <a:ext cx="2726871" cy="369332"/>
          </a:xfrm>
          <a:prstGeom prst="rect">
            <a:avLst/>
          </a:prstGeom>
          <a:noFill/>
        </p:spPr>
        <p:txBody>
          <a:bodyPr wrap="square" rtlCol="0">
            <a:spAutoFit/>
          </a:bodyPr>
          <a:lstStyle/>
          <a:p>
            <a:r>
              <a:rPr lang="zh-CN" altLang="en-US" dirty="0" smtClean="0"/>
              <a:t>加速容器网络 </a:t>
            </a:r>
            <a:r>
              <a:rPr lang="en-US" altLang="zh-CN" dirty="0" smtClean="0"/>
              <a:t>- cilium</a:t>
            </a:r>
            <a:endParaRPr lang="zh-CN" altLang="en-US" dirty="0"/>
          </a:p>
        </p:txBody>
      </p:sp>
      <p:graphicFrame>
        <p:nvGraphicFramePr>
          <p:cNvPr id="8" name="图示 7"/>
          <p:cNvGraphicFramePr/>
          <p:nvPr>
            <p:extLst>
              <p:ext uri="{D42A27DB-BD31-4B8C-83A1-F6EECF244321}">
                <p14:modId xmlns:p14="http://schemas.microsoft.com/office/powerpoint/2010/main" val="3146797094"/>
              </p:ext>
            </p:extLst>
          </p:nvPr>
        </p:nvGraphicFramePr>
        <p:xfrm>
          <a:off x="1299934" y="1338986"/>
          <a:ext cx="6141732" cy="2928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5406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5300" y="381000"/>
            <a:ext cx="2278210" cy="369332"/>
          </a:xfrm>
          <a:prstGeom prst="rect">
            <a:avLst/>
          </a:prstGeom>
          <a:noFill/>
        </p:spPr>
        <p:txBody>
          <a:bodyPr wrap="square" rtlCol="0">
            <a:spAutoFit/>
          </a:bodyPr>
          <a:lstStyle/>
          <a:p>
            <a:r>
              <a:rPr lang="en-US" altLang="zh-CN" dirty="0" smtClean="0"/>
              <a:t>XDP</a:t>
            </a:r>
            <a:endParaRPr lang="zh-CN" altLang="en-US" dirty="0"/>
          </a:p>
        </p:txBody>
      </p:sp>
      <p:pic>
        <p:nvPicPr>
          <p:cNvPr id="111" name="Picture 15" descr="Graphical user interface, text, application&#10;&#10;Description automatically generated"/>
          <p:cNvPicPr>
            <a:picLocks noChangeAspect="1"/>
          </p:cNvPicPr>
          <p:nvPr/>
        </p:nvPicPr>
        <p:blipFill>
          <a:blip r:embed="rId2">
            <a:alphaModFix amt="70000"/>
          </a:blip>
          <a:stretch>
            <a:fillRect/>
          </a:stretch>
        </p:blipFill>
        <p:spPr>
          <a:xfrm>
            <a:off x="8000466" y="4404251"/>
            <a:ext cx="956697" cy="717733"/>
          </a:xfrm>
          <a:prstGeom prst="rect">
            <a:avLst/>
          </a:prstGeom>
        </p:spPr>
      </p:pic>
      <p:pic>
        <p:nvPicPr>
          <p:cNvPr id="6" name="图片 5"/>
          <p:cNvPicPr>
            <a:picLocks noChangeAspect="1"/>
          </p:cNvPicPr>
          <p:nvPr/>
        </p:nvPicPr>
        <p:blipFill>
          <a:blip r:embed="rId3"/>
          <a:stretch>
            <a:fillRect/>
          </a:stretch>
        </p:blipFill>
        <p:spPr>
          <a:xfrm>
            <a:off x="594360" y="1005492"/>
            <a:ext cx="7301524" cy="3914587"/>
          </a:xfrm>
          <a:prstGeom prst="rect">
            <a:avLst/>
          </a:prstGeom>
          <a:solidFill>
            <a:schemeClr val="accent2"/>
          </a:solidFill>
        </p:spPr>
      </p:pic>
      <p:sp>
        <p:nvSpPr>
          <p:cNvPr id="8" name="文本框 7"/>
          <p:cNvSpPr txBox="1"/>
          <p:nvPr/>
        </p:nvSpPr>
        <p:spPr>
          <a:xfrm>
            <a:off x="3803650" y="4787990"/>
            <a:ext cx="1739900" cy="369332"/>
          </a:xfrm>
          <a:prstGeom prst="rect">
            <a:avLst/>
          </a:prstGeom>
          <a:noFill/>
        </p:spPr>
        <p:txBody>
          <a:bodyPr wrap="square" rtlCol="0">
            <a:spAutoFit/>
          </a:bodyPr>
          <a:lstStyle/>
          <a:p>
            <a:r>
              <a:rPr lang="en-US" altLang="zh-CN" dirty="0" err="1" smtClean="0"/>
              <a:t>bpf_redirect</a:t>
            </a:r>
            <a:endParaRPr lang="zh-CN" altLang="en-US" dirty="0"/>
          </a:p>
        </p:txBody>
      </p:sp>
    </p:spTree>
    <p:extLst>
      <p:ext uri="{BB962C8B-B14F-4D97-AF65-F5344CB8AC3E}">
        <p14:creationId xmlns:p14="http://schemas.microsoft.com/office/powerpoint/2010/main" val="3898004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5300" y="381000"/>
            <a:ext cx="2278210" cy="369332"/>
          </a:xfrm>
          <a:prstGeom prst="rect">
            <a:avLst/>
          </a:prstGeom>
          <a:noFill/>
        </p:spPr>
        <p:txBody>
          <a:bodyPr wrap="square" rtlCol="0">
            <a:spAutoFit/>
          </a:bodyPr>
          <a:lstStyle/>
          <a:p>
            <a:r>
              <a:rPr lang="en-US" altLang="zh-CN" dirty="0" smtClean="0"/>
              <a:t>XDP</a:t>
            </a:r>
            <a:endParaRPr lang="zh-CN" altLang="en-US" dirty="0"/>
          </a:p>
        </p:txBody>
      </p:sp>
      <p:pic>
        <p:nvPicPr>
          <p:cNvPr id="111" name="Picture 15" descr="Graphical user interface, text, application&#10;&#10;Description automatically generated"/>
          <p:cNvPicPr>
            <a:picLocks noChangeAspect="1"/>
          </p:cNvPicPr>
          <p:nvPr/>
        </p:nvPicPr>
        <p:blipFill>
          <a:blip r:embed="rId2">
            <a:alphaModFix amt="70000"/>
          </a:blip>
          <a:stretch>
            <a:fillRect/>
          </a:stretch>
        </p:blipFill>
        <p:spPr>
          <a:xfrm>
            <a:off x="8000466" y="4404251"/>
            <a:ext cx="956697" cy="717733"/>
          </a:xfrm>
          <a:prstGeom prst="rect">
            <a:avLst/>
          </a:prstGeom>
        </p:spPr>
      </p:pic>
      <p:sp>
        <p:nvSpPr>
          <p:cNvPr id="2" name="矩形 1"/>
          <p:cNvSpPr/>
          <p:nvPr/>
        </p:nvSpPr>
        <p:spPr>
          <a:xfrm>
            <a:off x="495300" y="720779"/>
            <a:ext cx="7242810" cy="4401205"/>
          </a:xfrm>
          <a:prstGeom prst="rect">
            <a:avLst/>
          </a:prstGeom>
        </p:spPr>
        <p:txBody>
          <a:bodyPr wrap="square">
            <a:spAutoFit/>
          </a:bodyPr>
          <a:lstStyle/>
          <a:p>
            <a:pPr algn="just">
              <a:spcAft>
                <a:spcPts val="0"/>
              </a:spcAft>
            </a:pPr>
            <a:r>
              <a:rPr lang="en-US" altLang="zh-CN" sz="1400" kern="100" dirty="0">
                <a:latin typeface="DejaVu Sans Mono" panose="020B0609030804020204" pitchFamily="49" charset="0"/>
                <a:ea typeface="宋体" panose="02010600030101010101" pitchFamily="2" charset="-122"/>
                <a:cs typeface="Times New Roman" panose="02020603050405020304" pitchFamily="18" charset="0"/>
              </a:rPr>
              <a:t>at drivers/net/</a:t>
            </a:r>
            <a:r>
              <a:rPr lang="en-US" altLang="zh-CN" sz="1400" kern="100" dirty="0" err="1">
                <a:latin typeface="DejaVu Sans Mono" panose="020B0609030804020204" pitchFamily="49" charset="0"/>
                <a:ea typeface="宋体" panose="02010600030101010101" pitchFamily="2" charset="-122"/>
                <a:cs typeface="Times New Roman" panose="02020603050405020304" pitchFamily="18" charset="0"/>
              </a:rPr>
              <a:t>ethernet</a:t>
            </a:r>
            <a:r>
              <a:rPr lang="en-US" altLang="zh-CN" sz="1400" kern="100" dirty="0">
                <a:latin typeface="DejaVu Sans Mono" panose="020B0609030804020204" pitchFamily="49" charset="0"/>
                <a:ea typeface="宋体" panose="02010600030101010101" pitchFamily="2" charset="-122"/>
                <a:cs typeface="Times New Roman" panose="02020603050405020304" pitchFamily="18" charset="0"/>
              </a:rPr>
              <a:t>/intel/</a:t>
            </a:r>
            <a:r>
              <a:rPr lang="en-US" altLang="zh-CN" sz="1400" kern="100" dirty="0" err="1">
                <a:latin typeface="DejaVu Sans Mono" panose="020B0609030804020204" pitchFamily="49" charset="0"/>
                <a:ea typeface="宋体" panose="02010600030101010101" pitchFamily="2" charset="-122"/>
                <a:cs typeface="Times New Roman" panose="02020603050405020304" pitchFamily="18" charset="0"/>
              </a:rPr>
              <a:t>ixgbe</a:t>
            </a:r>
            <a:r>
              <a:rPr lang="en-US" altLang="zh-CN" sz="1400" kern="100" dirty="0">
                <a:latin typeface="DejaVu Sans Mono" panose="020B0609030804020204" pitchFamily="49" charset="0"/>
                <a:ea typeface="宋体" panose="02010600030101010101" pitchFamily="2" charset="-122"/>
                <a:cs typeface="Times New Roman" panose="02020603050405020304" pitchFamily="18" charset="0"/>
              </a:rPr>
              <a:t>/</a:t>
            </a:r>
            <a:r>
              <a:rPr lang="en-US" altLang="zh-CN" sz="1400" kern="100" dirty="0" err="1">
                <a:latin typeface="DejaVu Sans Mono" panose="020B0609030804020204" pitchFamily="49" charset="0"/>
                <a:ea typeface="宋体" panose="02010600030101010101" pitchFamily="2" charset="-122"/>
                <a:cs typeface="Times New Roman" panose="02020603050405020304" pitchFamily="18" charset="0"/>
              </a:rPr>
              <a:t>ixgbe_main.c</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1400" kern="100" dirty="0" err="1">
                <a:solidFill>
                  <a:srgbClr val="000000"/>
                </a:solidFill>
                <a:latin typeface="Consolas" panose="020B0609020204030204" pitchFamily="49" charset="0"/>
                <a:ea typeface="宋体" panose="02010600030101010101" pitchFamily="2" charset="-122"/>
                <a:cs typeface="Times New Roman" panose="02020603050405020304" pitchFamily="18" charset="0"/>
              </a:rPr>
              <a:t>ixgbe_poll</a:t>
            </a:r>
            <a:r>
              <a:rPr lang="en-US" altLang="zh-CN" sz="1400" kern="100" dirty="0">
                <a:solidFill>
                  <a:srgbClr val="000000"/>
                </a:solidFill>
                <a:latin typeface="Consolas" panose="020B0609020204030204" pitchFamily="49" charset="0"/>
                <a:ea typeface="宋体" panose="02010600030101010101" pitchFamily="2" charset="-122"/>
                <a:cs typeface="Times New Roman" panose="02020603050405020304" pitchFamily="18" charset="0"/>
              </a:rPr>
              <a:t>   -- </a:t>
            </a:r>
            <a:r>
              <a:rPr lang="en-US" altLang="zh-CN" sz="1400" kern="100" dirty="0" err="1">
                <a:solidFill>
                  <a:srgbClr val="000000"/>
                </a:solidFill>
                <a:latin typeface="Consolas" panose="020B0609020204030204" pitchFamily="49" charset="0"/>
                <a:ea typeface="宋体" panose="02010600030101010101" pitchFamily="2" charset="-122"/>
                <a:cs typeface="Times New Roman" panose="02020603050405020304" pitchFamily="18" charset="0"/>
              </a:rPr>
              <a:t>ixgbe</a:t>
            </a:r>
            <a:r>
              <a:rPr lang="en-US" altLang="zh-CN" sz="1400" kern="100" dirty="0">
                <a:solidFill>
                  <a:srgbClr val="000000"/>
                </a:solidFill>
                <a:latin typeface="Consolas" panose="020B0609020204030204" pitchFamily="49" charset="0"/>
                <a:ea typeface="宋体" panose="02010600030101010101" pitchFamily="2" charset="-122"/>
                <a:cs typeface="Times New Roman" panose="02020603050405020304" pitchFamily="18" charset="0"/>
              </a:rPr>
              <a:t> NAPI </a:t>
            </a:r>
            <a:r>
              <a:rPr lang="en-US" altLang="zh-CN" sz="1400" kern="100" dirty="0" err="1">
                <a:solidFill>
                  <a:srgbClr val="000000"/>
                </a:solidFill>
                <a:latin typeface="Consolas" panose="020B0609020204030204" pitchFamily="49" charset="0"/>
                <a:ea typeface="宋体" panose="02010600030101010101" pitchFamily="2" charset="-122"/>
                <a:cs typeface="Times New Roman" panose="02020603050405020304" pitchFamily="18" charset="0"/>
              </a:rPr>
              <a:t>rx</a:t>
            </a:r>
            <a:r>
              <a:rPr lang="en-US" altLang="zh-CN" sz="1400" kern="100" dirty="0">
                <a:solidFill>
                  <a:srgbClr val="000000"/>
                </a:solidFill>
                <a:latin typeface="Consolas" panose="020B0609020204030204" pitchFamily="49" charset="0"/>
                <a:ea typeface="宋体" panose="02010600030101010101" pitchFamily="2" charset="-122"/>
                <a:cs typeface="Times New Roman" panose="02020603050405020304" pitchFamily="18" charset="0"/>
              </a:rPr>
              <a:t> polling callback</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indent="114300" algn="just">
              <a:spcAft>
                <a:spcPts val="0"/>
              </a:spcAft>
            </a:pPr>
            <a:r>
              <a:rPr lang="en-US" altLang="zh-CN" sz="1400" kern="100" dirty="0" err="1">
                <a:solidFill>
                  <a:srgbClr val="000000"/>
                </a:solidFill>
                <a:latin typeface="Consolas" panose="020B0609020204030204" pitchFamily="49" charset="0"/>
                <a:ea typeface="宋体" panose="02010600030101010101" pitchFamily="2" charset="-122"/>
                <a:cs typeface="Times New Roman" panose="02020603050405020304" pitchFamily="18" charset="0"/>
              </a:rPr>
              <a:t>ixgbe_for_each_ring</a:t>
            </a:r>
            <a:r>
              <a:rPr lang="en-US" altLang="zh-CN" sz="1400" kern="100" dirty="0">
                <a:solidFill>
                  <a:srgbClr val="000000"/>
                </a:solidFill>
                <a:latin typeface="Consolas" panose="020B0609020204030204" pitchFamily="49" charset="0"/>
                <a:ea typeface="宋体" panose="02010600030101010101" pitchFamily="2" charset="-122"/>
                <a:cs typeface="Times New Roman" panose="02020603050405020304" pitchFamily="18" charset="0"/>
              </a:rPr>
              <a:t> {</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indent="304800" algn="just">
              <a:spcAft>
                <a:spcPts val="0"/>
              </a:spcAft>
            </a:pPr>
            <a:r>
              <a:rPr lang="en-US" altLang="zh-CN" sz="1400" kern="100" dirty="0" err="1">
                <a:solidFill>
                  <a:srgbClr val="4078F2"/>
                </a:solidFill>
                <a:latin typeface="DejaVu Sans Mono" panose="020B0609030804020204" pitchFamily="49" charset="0"/>
                <a:ea typeface="宋体" panose="02010600030101010101" pitchFamily="2" charset="-122"/>
                <a:cs typeface="Times New Roman" panose="02020603050405020304" pitchFamily="18" charset="0"/>
              </a:rPr>
              <a:t>ixgbe_clean_rx_irq</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 retrieve a buffer from the ring */</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if (!</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skb</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xdp.data</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 </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page_address</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rx_buffer</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-&gt;page) +</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rx_buffer</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-&gt;</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page_offset</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xdp.data_meta</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 </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xdp.data</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xdp.data_hard_start</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 </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xdp.data</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ixgbe_rx_offset</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rx_ring</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xdp.data_end</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 </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xdp.data</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 size;</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skb</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 </a:t>
            </a:r>
            <a:r>
              <a:rPr lang="en-US" altLang="zh-CN" sz="1400" kern="100" dirty="0" err="1">
                <a:solidFill>
                  <a:srgbClr val="4078F2"/>
                </a:solidFill>
                <a:latin typeface="DejaVu Sans Mono" panose="020B0609030804020204" pitchFamily="49" charset="0"/>
                <a:ea typeface="宋体" panose="02010600030101010101" pitchFamily="2" charset="-122"/>
                <a:cs typeface="Times New Roman" panose="02020603050405020304" pitchFamily="18" charset="0"/>
              </a:rPr>
              <a:t>ixgbe_run_xdp</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(adapter, </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rx_ring</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&amp;</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xdp</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1400" kern="100" dirty="0">
                <a:latin typeface="Calibri" panose="020F0502020204030204" pitchFamily="34" charset="0"/>
                <a:ea typeface="宋体" panose="02010600030101010101" pitchFamily="2" charset="-122"/>
                <a:cs typeface="Times New Roman" panose="02020603050405020304" pitchFamily="18" charset="0"/>
              </a:rPr>
              <a:t>根据处理结果，进行后续操作，比如</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PASS</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1400" kern="100" dirty="0" err="1">
                <a:solidFill>
                  <a:srgbClr val="4078F2"/>
                </a:solidFill>
                <a:latin typeface="DejaVu Sans Mono" panose="020B0609030804020204" pitchFamily="49" charset="0"/>
                <a:ea typeface="宋体" panose="02010600030101010101" pitchFamily="2" charset="-122"/>
                <a:cs typeface="Times New Roman" panose="02020603050405020304" pitchFamily="18" charset="0"/>
              </a:rPr>
              <a:t>ixgbe_run_xdp</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struct</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bpf_prog</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xdp_prog</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xdp_prog</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 READ_ONCE(</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rx_ring</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-&gt;</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xdp_prog</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act = </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bpf_prog_run_xdp</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xdp_prog</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xdp</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return BPF_PROG_RUN(</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prog</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1400" kern="100" dirty="0" err="1">
                <a:latin typeface="Calibri" panose="020F0502020204030204" pitchFamily="34" charset="0"/>
                <a:ea typeface="宋体" panose="02010600030101010101" pitchFamily="2" charset="-122"/>
                <a:cs typeface="Times New Roman" panose="02020603050405020304" pitchFamily="18" charset="0"/>
              </a:rPr>
              <a:t>xdp</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5" name="文本框 4"/>
          <p:cNvSpPr txBox="1"/>
          <p:nvPr/>
        </p:nvSpPr>
        <p:spPr>
          <a:xfrm>
            <a:off x="4789538" y="2895274"/>
            <a:ext cx="3744862" cy="369332"/>
          </a:xfrm>
          <a:prstGeom prst="rect">
            <a:avLst/>
          </a:prstGeom>
          <a:noFill/>
        </p:spPr>
        <p:txBody>
          <a:bodyPr wrap="square" rtlCol="0">
            <a:spAutoFit/>
          </a:bodyPr>
          <a:lstStyle/>
          <a:p>
            <a:r>
              <a:rPr lang="en-US" altLang="zh-CN" dirty="0" err="1" smtClean="0"/>
              <a:t>bpf_redirect</a:t>
            </a:r>
            <a:r>
              <a:rPr lang="zh-CN" altLang="zh-CN" kern="100" dirty="0">
                <a:latin typeface="Calibri" panose="020F0502020204030204" pitchFamily="34" charset="0"/>
                <a:ea typeface="宋体" panose="02010600030101010101" pitchFamily="2" charset="-122"/>
                <a:cs typeface="Times New Roman" panose="02020603050405020304" pitchFamily="18" charset="0"/>
              </a:rPr>
              <a:t> ，方向只能是</a:t>
            </a:r>
            <a:r>
              <a:rPr lang="en-US" altLang="zh-CN" kern="100" dirty="0">
                <a:latin typeface="Calibri" panose="020F0502020204030204" pitchFamily="34" charset="0"/>
                <a:ea typeface="宋体" panose="02010600030101010101" pitchFamily="2" charset="-122"/>
                <a:cs typeface="Times New Roman" panose="02020603050405020304" pitchFamily="18" charset="0"/>
              </a:rPr>
              <a:t>EGRESS</a:t>
            </a:r>
            <a:endParaRPr lang="zh-CN" altLang="en-US" dirty="0"/>
          </a:p>
        </p:txBody>
      </p:sp>
      <p:sp>
        <p:nvSpPr>
          <p:cNvPr id="4" name="左大括号 3"/>
          <p:cNvSpPr/>
          <p:nvPr/>
        </p:nvSpPr>
        <p:spPr>
          <a:xfrm>
            <a:off x="4572000" y="2819781"/>
            <a:ext cx="114300" cy="5203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991730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5300" y="381000"/>
            <a:ext cx="2278210" cy="369332"/>
          </a:xfrm>
          <a:prstGeom prst="rect">
            <a:avLst/>
          </a:prstGeom>
          <a:noFill/>
        </p:spPr>
        <p:txBody>
          <a:bodyPr wrap="square" rtlCol="0">
            <a:spAutoFit/>
          </a:bodyPr>
          <a:lstStyle/>
          <a:p>
            <a:r>
              <a:rPr lang="en-US" altLang="zh-CN" dirty="0" err="1" smtClean="0"/>
              <a:t>tc</a:t>
            </a:r>
            <a:endParaRPr lang="zh-CN" altLang="en-US" dirty="0"/>
          </a:p>
        </p:txBody>
      </p:sp>
      <p:pic>
        <p:nvPicPr>
          <p:cNvPr id="111" name="Picture 15" descr="Graphical user interface, text, application&#10;&#10;Description automatically generated"/>
          <p:cNvPicPr>
            <a:picLocks noChangeAspect="1"/>
          </p:cNvPicPr>
          <p:nvPr/>
        </p:nvPicPr>
        <p:blipFill>
          <a:blip r:embed="rId2">
            <a:alphaModFix amt="70000"/>
          </a:blip>
          <a:stretch>
            <a:fillRect/>
          </a:stretch>
        </p:blipFill>
        <p:spPr>
          <a:xfrm>
            <a:off x="8000466" y="4404251"/>
            <a:ext cx="956697" cy="717733"/>
          </a:xfrm>
          <a:prstGeom prst="rect">
            <a:avLst/>
          </a:prstGeom>
        </p:spPr>
      </p:pic>
      <p:pic>
        <p:nvPicPr>
          <p:cNvPr id="2" name="图片 1"/>
          <p:cNvPicPr>
            <a:picLocks noChangeAspect="1"/>
          </p:cNvPicPr>
          <p:nvPr/>
        </p:nvPicPr>
        <p:blipFill>
          <a:blip r:embed="rId3"/>
          <a:stretch>
            <a:fillRect/>
          </a:stretch>
        </p:blipFill>
        <p:spPr>
          <a:xfrm>
            <a:off x="495300" y="1277261"/>
            <a:ext cx="8072933" cy="2955540"/>
          </a:xfrm>
          <a:prstGeom prst="rect">
            <a:avLst/>
          </a:prstGeom>
        </p:spPr>
      </p:pic>
    </p:spTree>
    <p:extLst>
      <p:ext uri="{BB962C8B-B14F-4D97-AF65-F5344CB8AC3E}">
        <p14:creationId xmlns:p14="http://schemas.microsoft.com/office/powerpoint/2010/main" val="21366962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5300" y="381000"/>
            <a:ext cx="2278210" cy="369332"/>
          </a:xfrm>
          <a:prstGeom prst="rect">
            <a:avLst/>
          </a:prstGeom>
          <a:noFill/>
        </p:spPr>
        <p:txBody>
          <a:bodyPr wrap="square" rtlCol="0">
            <a:spAutoFit/>
          </a:bodyPr>
          <a:lstStyle/>
          <a:p>
            <a:r>
              <a:rPr lang="en-US" altLang="zh-CN" dirty="0" err="1" smtClean="0"/>
              <a:t>tc</a:t>
            </a:r>
            <a:endParaRPr lang="zh-CN" altLang="en-US" dirty="0"/>
          </a:p>
        </p:txBody>
      </p:sp>
      <p:pic>
        <p:nvPicPr>
          <p:cNvPr id="111" name="Picture 15" descr="Graphical user interface, text, application&#10;&#10;Description automatically generated"/>
          <p:cNvPicPr>
            <a:picLocks noChangeAspect="1"/>
          </p:cNvPicPr>
          <p:nvPr/>
        </p:nvPicPr>
        <p:blipFill>
          <a:blip r:embed="rId2">
            <a:alphaModFix amt="70000"/>
          </a:blip>
          <a:stretch>
            <a:fillRect/>
          </a:stretch>
        </p:blipFill>
        <p:spPr>
          <a:xfrm>
            <a:off x="8000466" y="4404251"/>
            <a:ext cx="956697" cy="717733"/>
          </a:xfrm>
          <a:prstGeom prst="rect">
            <a:avLst/>
          </a:prstGeom>
        </p:spPr>
      </p:pic>
      <p:pic>
        <p:nvPicPr>
          <p:cNvPr id="4" name="图片 3"/>
          <p:cNvPicPr/>
          <p:nvPr/>
        </p:nvPicPr>
        <p:blipFill>
          <a:blip r:embed="rId3"/>
          <a:stretch>
            <a:fillRect/>
          </a:stretch>
        </p:blipFill>
        <p:spPr>
          <a:xfrm>
            <a:off x="2663190" y="750332"/>
            <a:ext cx="3492500" cy="4244975"/>
          </a:xfrm>
          <a:prstGeom prst="rect">
            <a:avLst/>
          </a:prstGeom>
        </p:spPr>
      </p:pic>
      <p:sp>
        <p:nvSpPr>
          <p:cNvPr id="2" name="文本框 1"/>
          <p:cNvSpPr txBox="1"/>
          <p:nvPr/>
        </p:nvSpPr>
        <p:spPr>
          <a:xfrm>
            <a:off x="495300" y="2997200"/>
            <a:ext cx="1866900" cy="1200329"/>
          </a:xfrm>
          <a:prstGeom prst="rect">
            <a:avLst/>
          </a:prstGeom>
          <a:noFill/>
        </p:spPr>
        <p:txBody>
          <a:bodyPr wrap="square" rtlCol="0">
            <a:spAutoFit/>
          </a:bodyPr>
          <a:lstStyle/>
          <a:p>
            <a:r>
              <a:rPr lang="en-US" altLang="zh-CN" dirty="0" err="1" smtClean="0"/>
              <a:t>bpf_redirect</a:t>
            </a:r>
            <a:r>
              <a:rPr lang="zh-CN" altLang="zh-CN" dirty="0" smtClean="0">
                <a:latin typeface="Calibri" panose="020F0502020204030204" pitchFamily="34" charset="0"/>
                <a:ea typeface="宋体" panose="02010600030101010101" pitchFamily="2" charset="-122"/>
                <a:cs typeface="Times New Roman" panose="02020603050405020304" pitchFamily="18" charset="0"/>
              </a:rPr>
              <a:t>，</a:t>
            </a:r>
            <a:endParaRPr lang="en-US" altLang="zh-CN" dirty="0" smtClean="0">
              <a:latin typeface="Calibri" panose="020F0502020204030204" pitchFamily="34" charset="0"/>
              <a:ea typeface="宋体" panose="02010600030101010101" pitchFamily="2" charset="-122"/>
              <a:cs typeface="Times New Roman" panose="02020603050405020304" pitchFamily="18" charset="0"/>
            </a:endParaRPr>
          </a:p>
          <a:p>
            <a:r>
              <a:rPr lang="zh-CN" altLang="zh-CN" dirty="0" smtClean="0">
                <a:latin typeface="Calibri" panose="020F0502020204030204" pitchFamily="34" charset="0"/>
                <a:ea typeface="宋体" panose="02010600030101010101" pitchFamily="2" charset="-122"/>
                <a:cs typeface="Times New Roman" panose="02020603050405020304" pitchFamily="18" charset="0"/>
              </a:rPr>
              <a:t>方向</a:t>
            </a:r>
            <a:r>
              <a:rPr lang="zh-CN" altLang="zh-CN" dirty="0">
                <a:latin typeface="Calibri" panose="020F0502020204030204" pitchFamily="34" charset="0"/>
                <a:ea typeface="宋体" panose="02010600030101010101" pitchFamily="2" charset="-122"/>
                <a:cs typeface="Times New Roman" panose="02020603050405020304" pitchFamily="18" charset="0"/>
              </a:rPr>
              <a:t>可以是</a:t>
            </a:r>
            <a:r>
              <a:rPr lang="en-US" altLang="zh-CN" dirty="0">
                <a:latin typeface="Calibri" panose="020F0502020204030204" pitchFamily="34" charset="0"/>
                <a:ea typeface="宋体" panose="02010600030101010101" pitchFamily="2" charset="-122"/>
                <a:cs typeface="Times New Roman" panose="02020603050405020304" pitchFamily="18" charset="0"/>
              </a:rPr>
              <a:t>INGRESS|EGRESS</a:t>
            </a:r>
            <a:endParaRPr lang="zh-CN" altLang="en-US" dirty="0"/>
          </a:p>
          <a:p>
            <a:endParaRPr lang="zh-CN" altLang="en-US" dirty="0"/>
          </a:p>
        </p:txBody>
      </p:sp>
    </p:spTree>
    <p:extLst>
      <p:ext uri="{BB962C8B-B14F-4D97-AF65-F5344CB8AC3E}">
        <p14:creationId xmlns:p14="http://schemas.microsoft.com/office/powerpoint/2010/main" val="26097874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5300" y="381000"/>
            <a:ext cx="2278210" cy="369332"/>
          </a:xfrm>
          <a:prstGeom prst="rect">
            <a:avLst/>
          </a:prstGeom>
          <a:noFill/>
        </p:spPr>
        <p:txBody>
          <a:bodyPr wrap="square" rtlCol="0">
            <a:spAutoFit/>
          </a:bodyPr>
          <a:lstStyle/>
          <a:p>
            <a:r>
              <a:rPr lang="en-US" altLang="zh-CN" dirty="0" smtClean="0"/>
              <a:t>socket</a:t>
            </a:r>
            <a:r>
              <a:rPr lang="zh-CN" altLang="en-US" dirty="0" smtClean="0"/>
              <a:t>级</a:t>
            </a:r>
            <a:endParaRPr lang="zh-CN" altLang="en-US" dirty="0"/>
          </a:p>
        </p:txBody>
      </p:sp>
      <p:pic>
        <p:nvPicPr>
          <p:cNvPr id="111" name="Picture 15" descr="Graphical user interface, text, application&#10;&#10;Description automatically generated"/>
          <p:cNvPicPr>
            <a:picLocks noChangeAspect="1"/>
          </p:cNvPicPr>
          <p:nvPr/>
        </p:nvPicPr>
        <p:blipFill>
          <a:blip r:embed="rId2">
            <a:alphaModFix amt="70000"/>
          </a:blip>
          <a:stretch>
            <a:fillRect/>
          </a:stretch>
        </p:blipFill>
        <p:spPr>
          <a:xfrm>
            <a:off x="8000466" y="4404251"/>
            <a:ext cx="956697" cy="717733"/>
          </a:xfrm>
          <a:prstGeom prst="rect">
            <a:avLst/>
          </a:prstGeom>
        </p:spPr>
      </p:pic>
      <p:sp>
        <p:nvSpPr>
          <p:cNvPr id="4" name="矩形 3"/>
          <p:cNvSpPr/>
          <p:nvPr/>
        </p:nvSpPr>
        <p:spPr>
          <a:xfrm>
            <a:off x="1682850" y="1247982"/>
            <a:ext cx="5292588" cy="24725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节点</a:t>
            </a: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 name="矩形 4"/>
          <p:cNvSpPr/>
          <p:nvPr/>
        </p:nvSpPr>
        <p:spPr>
          <a:xfrm>
            <a:off x="1826865" y="1531753"/>
            <a:ext cx="1571222" cy="463640"/>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app1</a:t>
            </a:r>
            <a:endParaRPr lang="zh-CN" altLang="en-US" dirty="0"/>
          </a:p>
        </p:txBody>
      </p:sp>
      <p:sp>
        <p:nvSpPr>
          <p:cNvPr id="6" name="矩形 5"/>
          <p:cNvSpPr/>
          <p:nvPr/>
        </p:nvSpPr>
        <p:spPr>
          <a:xfrm>
            <a:off x="1826865" y="2190245"/>
            <a:ext cx="1571222" cy="412124"/>
          </a:xfrm>
          <a:prstGeom prst="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s</a:t>
            </a:r>
            <a:r>
              <a:rPr lang="en-US" altLang="zh-CN" dirty="0" smtClean="0"/>
              <a:t>ocket(</a:t>
            </a:r>
            <a:r>
              <a:rPr lang="en-US" altLang="zh-CN" dirty="0" err="1" smtClean="0"/>
              <a:t>tcp</a:t>
            </a:r>
            <a:r>
              <a:rPr lang="en-US" altLang="zh-CN" dirty="0" smtClean="0"/>
              <a:t>)</a:t>
            </a:r>
            <a:endParaRPr lang="zh-CN" altLang="en-US" dirty="0"/>
          </a:p>
        </p:txBody>
      </p:sp>
      <p:sp>
        <p:nvSpPr>
          <p:cNvPr id="7" name="矩形 6"/>
          <p:cNvSpPr/>
          <p:nvPr/>
        </p:nvSpPr>
        <p:spPr>
          <a:xfrm>
            <a:off x="1826865" y="2783229"/>
            <a:ext cx="1571222" cy="353412"/>
          </a:xfrm>
          <a:prstGeom prst="rect">
            <a:avLst/>
          </a:prstGeom>
          <a:solidFill>
            <a:schemeClr val="accent6">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err="1"/>
              <a:t>tcp</a:t>
            </a:r>
            <a:r>
              <a:rPr lang="en-US" altLang="zh-CN" dirty="0"/>
              <a:t>/</a:t>
            </a:r>
            <a:r>
              <a:rPr lang="en-US" altLang="zh-CN" dirty="0" err="1"/>
              <a:t>ip</a:t>
            </a:r>
            <a:endParaRPr lang="zh-CN" altLang="en-US" dirty="0"/>
          </a:p>
        </p:txBody>
      </p:sp>
      <p:cxnSp>
        <p:nvCxnSpPr>
          <p:cNvPr id="8" name="直接箭头连接符 7"/>
          <p:cNvCxnSpPr>
            <a:stCxn id="5" idx="2"/>
            <a:endCxn id="6" idx="0"/>
          </p:cNvCxnSpPr>
          <p:nvPr/>
        </p:nvCxnSpPr>
        <p:spPr>
          <a:xfrm>
            <a:off x="2612476" y="1995393"/>
            <a:ext cx="0" cy="1948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6" idx="2"/>
            <a:endCxn id="7" idx="0"/>
          </p:cNvCxnSpPr>
          <p:nvPr/>
        </p:nvCxnSpPr>
        <p:spPr>
          <a:xfrm>
            <a:off x="2612476" y="2602369"/>
            <a:ext cx="0" cy="1808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224196" y="1531753"/>
            <a:ext cx="1571222" cy="463640"/>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app2</a:t>
            </a:r>
            <a:endParaRPr lang="zh-CN" altLang="en-US" dirty="0"/>
          </a:p>
        </p:txBody>
      </p:sp>
      <p:sp>
        <p:nvSpPr>
          <p:cNvPr id="11" name="矩形 10"/>
          <p:cNvSpPr/>
          <p:nvPr/>
        </p:nvSpPr>
        <p:spPr>
          <a:xfrm>
            <a:off x="5224196" y="2190245"/>
            <a:ext cx="1571222" cy="412124"/>
          </a:xfrm>
          <a:prstGeom prst="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socket(</a:t>
            </a:r>
            <a:r>
              <a:rPr lang="en-US" altLang="zh-CN" dirty="0" err="1"/>
              <a:t>tcp</a:t>
            </a:r>
            <a:r>
              <a:rPr lang="en-US" altLang="zh-CN" dirty="0"/>
              <a:t>)</a:t>
            </a:r>
            <a:endParaRPr lang="zh-CN" altLang="en-US" dirty="0"/>
          </a:p>
        </p:txBody>
      </p:sp>
      <p:sp>
        <p:nvSpPr>
          <p:cNvPr id="12" name="矩形 11"/>
          <p:cNvSpPr/>
          <p:nvPr/>
        </p:nvSpPr>
        <p:spPr>
          <a:xfrm>
            <a:off x="5224196" y="2783229"/>
            <a:ext cx="1571222" cy="353412"/>
          </a:xfrm>
          <a:prstGeom prst="rect">
            <a:avLst/>
          </a:prstGeom>
          <a:solidFill>
            <a:schemeClr val="accent6">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err="1"/>
              <a:t>tcp</a:t>
            </a:r>
            <a:r>
              <a:rPr lang="en-US" altLang="zh-CN" dirty="0"/>
              <a:t>/</a:t>
            </a:r>
            <a:r>
              <a:rPr lang="en-US" altLang="zh-CN" dirty="0" err="1"/>
              <a:t>ip</a:t>
            </a:r>
            <a:endParaRPr lang="zh-CN" altLang="en-US" dirty="0"/>
          </a:p>
        </p:txBody>
      </p:sp>
      <p:cxnSp>
        <p:nvCxnSpPr>
          <p:cNvPr id="13" name="直接箭头连接符 12"/>
          <p:cNvCxnSpPr>
            <a:stCxn id="11" idx="0"/>
            <a:endCxn id="10" idx="2"/>
          </p:cNvCxnSpPr>
          <p:nvPr/>
        </p:nvCxnSpPr>
        <p:spPr>
          <a:xfrm flipV="1">
            <a:off x="6009807" y="1995393"/>
            <a:ext cx="0" cy="1948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2" idx="0"/>
            <a:endCxn id="11" idx="2"/>
          </p:cNvCxnSpPr>
          <p:nvPr/>
        </p:nvCxnSpPr>
        <p:spPr>
          <a:xfrm flipV="1">
            <a:off x="6009807" y="2602369"/>
            <a:ext cx="0" cy="1808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7" idx="2"/>
            <a:endCxn id="16" idx="1"/>
          </p:cNvCxnSpPr>
          <p:nvPr/>
        </p:nvCxnSpPr>
        <p:spPr>
          <a:xfrm rot="16200000" flipH="1">
            <a:off x="2932098" y="2817019"/>
            <a:ext cx="303339" cy="94258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555058" y="3258478"/>
            <a:ext cx="1571222" cy="363003"/>
          </a:xfrm>
          <a:prstGeom prst="rect">
            <a:avLst/>
          </a:prstGeom>
          <a:solidFill>
            <a:srgbClr val="0062AC"/>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Ethernet</a:t>
            </a:r>
            <a:endParaRPr lang="zh-CN" altLang="en-US" dirty="0"/>
          </a:p>
        </p:txBody>
      </p:sp>
      <p:cxnSp>
        <p:nvCxnSpPr>
          <p:cNvPr id="17" name="肘形连接符 16"/>
          <p:cNvCxnSpPr>
            <a:stCxn id="16" idx="3"/>
            <a:endCxn id="12" idx="2"/>
          </p:cNvCxnSpPr>
          <p:nvPr/>
        </p:nvCxnSpPr>
        <p:spPr bwMode="auto">
          <a:xfrm flipV="1">
            <a:off x="5126280" y="3136641"/>
            <a:ext cx="883527" cy="303339"/>
          </a:xfrm>
          <a:prstGeom prst="bentConnector2">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矩形 17"/>
          <p:cNvSpPr/>
          <p:nvPr/>
        </p:nvSpPr>
        <p:spPr>
          <a:xfrm>
            <a:off x="3666497" y="2175297"/>
            <a:ext cx="1256713" cy="427072"/>
          </a:xfrm>
          <a:prstGeom prst="rect">
            <a:avLst/>
          </a:prstGeom>
          <a:solidFill>
            <a:schemeClr val="accent2"/>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800" dirty="0" err="1" smtClean="0"/>
              <a:t>sockmap</a:t>
            </a:r>
            <a:endParaRPr lang="zh-CN" altLang="en-US" sz="1800" dirty="0"/>
          </a:p>
        </p:txBody>
      </p:sp>
      <p:cxnSp>
        <p:nvCxnSpPr>
          <p:cNvPr id="19" name="直接箭头连接符 18"/>
          <p:cNvCxnSpPr>
            <a:stCxn id="6" idx="3"/>
            <a:endCxn id="18" idx="1"/>
          </p:cNvCxnSpPr>
          <p:nvPr/>
        </p:nvCxnSpPr>
        <p:spPr bwMode="auto">
          <a:xfrm flipV="1">
            <a:off x="3398087" y="2388833"/>
            <a:ext cx="268410" cy="7474"/>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20" name="直接箭头连接符 19"/>
          <p:cNvCxnSpPr>
            <a:stCxn id="18" idx="3"/>
            <a:endCxn id="11" idx="1"/>
          </p:cNvCxnSpPr>
          <p:nvPr/>
        </p:nvCxnSpPr>
        <p:spPr bwMode="auto">
          <a:xfrm>
            <a:off x="4923210" y="2388833"/>
            <a:ext cx="300986" cy="7474"/>
          </a:xfrm>
          <a:prstGeom prst="straightConnector1">
            <a:avLst/>
          </a:prstGeom>
          <a:solidFill>
            <a:schemeClr val="accent1"/>
          </a:solidFill>
          <a:ln w="9525" cap="flat" cmpd="sng" algn="ctr">
            <a:solidFill>
              <a:schemeClr val="tx1"/>
            </a:solidFill>
            <a:prstDash val="solid"/>
            <a:round/>
            <a:headEnd type="none" w="med" len="med"/>
            <a:tailEnd type="triangle"/>
          </a:ln>
        </p:spPr>
      </p:cxnSp>
    </p:spTree>
    <p:extLst>
      <p:ext uri="{BB962C8B-B14F-4D97-AF65-F5344CB8AC3E}">
        <p14:creationId xmlns:p14="http://schemas.microsoft.com/office/powerpoint/2010/main" val="21039386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5300" y="381000"/>
            <a:ext cx="2278210" cy="369332"/>
          </a:xfrm>
          <a:prstGeom prst="rect">
            <a:avLst/>
          </a:prstGeom>
          <a:noFill/>
        </p:spPr>
        <p:txBody>
          <a:bodyPr wrap="square" rtlCol="0">
            <a:spAutoFit/>
          </a:bodyPr>
          <a:lstStyle/>
          <a:p>
            <a:r>
              <a:rPr lang="en-US" altLang="zh-CN" dirty="0" smtClean="0"/>
              <a:t>socket</a:t>
            </a:r>
            <a:r>
              <a:rPr lang="zh-CN" altLang="en-US" dirty="0" smtClean="0"/>
              <a:t>级</a:t>
            </a:r>
            <a:endParaRPr lang="zh-CN" altLang="en-US" dirty="0"/>
          </a:p>
        </p:txBody>
      </p:sp>
      <p:pic>
        <p:nvPicPr>
          <p:cNvPr id="111" name="Picture 15" descr="Graphical user interface, text, application&#10;&#10;Description automatically generated"/>
          <p:cNvPicPr>
            <a:picLocks noChangeAspect="1"/>
          </p:cNvPicPr>
          <p:nvPr/>
        </p:nvPicPr>
        <p:blipFill>
          <a:blip r:embed="rId2">
            <a:alphaModFix amt="70000"/>
          </a:blip>
          <a:stretch>
            <a:fillRect/>
          </a:stretch>
        </p:blipFill>
        <p:spPr>
          <a:xfrm>
            <a:off x="8000466" y="4404251"/>
            <a:ext cx="956697" cy="717733"/>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8209" y="235146"/>
            <a:ext cx="4229101" cy="4762107"/>
          </a:xfrm>
          <a:prstGeom prst="rect">
            <a:avLst/>
          </a:prstGeom>
        </p:spPr>
      </p:pic>
      <p:sp>
        <p:nvSpPr>
          <p:cNvPr id="5" name="文本框 4"/>
          <p:cNvSpPr txBox="1"/>
          <p:nvPr/>
        </p:nvSpPr>
        <p:spPr>
          <a:xfrm>
            <a:off x="495301" y="2108200"/>
            <a:ext cx="2857498" cy="1754326"/>
          </a:xfrm>
          <a:prstGeom prst="rect">
            <a:avLst/>
          </a:prstGeom>
          <a:noFill/>
        </p:spPr>
        <p:txBody>
          <a:bodyPr wrap="square" rtlCol="0">
            <a:spAutoFit/>
          </a:bodyPr>
          <a:lstStyle/>
          <a:p>
            <a:r>
              <a:rPr lang="en-US" altLang="zh-CN" dirty="0" err="1" smtClean="0"/>
              <a:t>sock_ops</a:t>
            </a:r>
            <a:r>
              <a:rPr lang="en-US" altLang="zh-CN" dirty="0" smtClean="0"/>
              <a:t> -&gt; </a:t>
            </a:r>
            <a:r>
              <a:rPr lang="en-US" altLang="zh-CN" dirty="0" err="1" smtClean="0"/>
              <a:t>cgroup</a:t>
            </a:r>
            <a:endParaRPr lang="en-US" altLang="zh-CN" dirty="0" smtClean="0"/>
          </a:p>
          <a:p>
            <a:endParaRPr lang="en-US" altLang="zh-CN" dirty="0" smtClean="0"/>
          </a:p>
          <a:p>
            <a:r>
              <a:rPr lang="en-US" altLang="zh-CN" dirty="0" err="1" smtClean="0"/>
              <a:t>Sockmap</a:t>
            </a:r>
            <a:endParaRPr lang="en-US" altLang="zh-CN" dirty="0" smtClean="0"/>
          </a:p>
          <a:p>
            <a:endParaRPr lang="en-US" altLang="zh-CN" dirty="0" smtClean="0"/>
          </a:p>
          <a:p>
            <a:r>
              <a:rPr lang="en-US" altLang="zh-CN" dirty="0" err="1" smtClean="0"/>
              <a:t>bpf_msg_redirect</a:t>
            </a:r>
            <a:r>
              <a:rPr lang="en-US" altLang="zh-CN" dirty="0" smtClean="0"/>
              <a:t>(map,*)</a:t>
            </a:r>
          </a:p>
          <a:p>
            <a:endParaRPr lang="zh-CN" altLang="en-US" dirty="0"/>
          </a:p>
        </p:txBody>
      </p:sp>
      <p:cxnSp>
        <p:nvCxnSpPr>
          <p:cNvPr id="9" name="直接箭头连接符 8"/>
          <p:cNvCxnSpPr/>
          <p:nvPr/>
        </p:nvCxnSpPr>
        <p:spPr>
          <a:xfrm flipH="1">
            <a:off x="1270000" y="2476500"/>
            <a:ext cx="25400" cy="279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1397000" y="2933700"/>
            <a:ext cx="1054100" cy="406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2558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descr="Graphical user interface, text, application&#10;&#10;Description automatically generated"/>
          <p:cNvPicPr>
            <a:picLocks noChangeAspect="1"/>
          </p:cNvPicPr>
          <p:nvPr/>
        </p:nvPicPr>
        <p:blipFill>
          <a:blip r:embed="rId3">
            <a:alphaModFix amt="70000"/>
          </a:blip>
          <a:stretch>
            <a:fillRect/>
          </a:stretch>
        </p:blipFill>
        <p:spPr>
          <a:xfrm>
            <a:off x="8000466" y="4404251"/>
            <a:ext cx="956697" cy="717733"/>
          </a:xfrm>
          <a:prstGeom prst="rect">
            <a:avLst/>
          </a:prstGeom>
        </p:spPr>
      </p:pic>
      <p:sp>
        <p:nvSpPr>
          <p:cNvPr id="3" name="文本框 2"/>
          <p:cNvSpPr txBox="1"/>
          <p:nvPr/>
        </p:nvSpPr>
        <p:spPr>
          <a:xfrm>
            <a:off x="191135" y="196334"/>
            <a:ext cx="2278210" cy="369332"/>
          </a:xfrm>
          <a:prstGeom prst="rect">
            <a:avLst/>
          </a:prstGeom>
          <a:noFill/>
        </p:spPr>
        <p:txBody>
          <a:bodyPr wrap="square" rtlCol="0">
            <a:spAutoFit/>
          </a:bodyPr>
          <a:lstStyle/>
          <a:p>
            <a:r>
              <a:rPr lang="zh-CN" altLang="en-US" dirty="0" smtClean="0"/>
              <a:t>性能提升</a:t>
            </a:r>
            <a:endParaRPr lang="zh-CN" altLang="en-US" dirty="0"/>
          </a:p>
        </p:txBody>
      </p:sp>
      <p:graphicFrame>
        <p:nvGraphicFramePr>
          <p:cNvPr id="4" name="表格 3"/>
          <p:cNvGraphicFramePr/>
          <p:nvPr>
            <p:custDataLst>
              <p:tags r:id="rId1"/>
            </p:custDataLst>
            <p:extLst>
              <p:ext uri="{D42A27DB-BD31-4B8C-83A1-F6EECF244321}">
                <p14:modId xmlns:p14="http://schemas.microsoft.com/office/powerpoint/2010/main" val="969666278"/>
              </p:ext>
            </p:extLst>
          </p:nvPr>
        </p:nvGraphicFramePr>
        <p:xfrm>
          <a:off x="191135" y="737805"/>
          <a:ext cx="8856980" cy="2707352"/>
        </p:xfrm>
        <a:graphic>
          <a:graphicData uri="http://schemas.openxmlformats.org/drawingml/2006/table">
            <a:tbl>
              <a:tblPr firstRow="1" bandRow="1">
                <a:tableStyleId>{5940675A-B579-460E-94D1-54222C63F5DA}</a:tableStyleId>
              </a:tblPr>
              <a:tblGrid>
                <a:gridCol w="935990">
                  <a:extLst>
                    <a:ext uri="{9D8B030D-6E8A-4147-A177-3AD203B41FA5}">
                      <a16:colId xmlns="" xmlns:a16="http://schemas.microsoft.com/office/drawing/2014/main" val="20000"/>
                    </a:ext>
                  </a:extLst>
                </a:gridCol>
                <a:gridCol w="868680">
                  <a:extLst>
                    <a:ext uri="{9D8B030D-6E8A-4147-A177-3AD203B41FA5}">
                      <a16:colId xmlns="" xmlns:a16="http://schemas.microsoft.com/office/drawing/2014/main" val="20001"/>
                    </a:ext>
                  </a:extLst>
                </a:gridCol>
                <a:gridCol w="4034790">
                  <a:extLst>
                    <a:ext uri="{9D8B030D-6E8A-4147-A177-3AD203B41FA5}">
                      <a16:colId xmlns="" xmlns:a16="http://schemas.microsoft.com/office/drawing/2014/main" val="20002"/>
                    </a:ext>
                  </a:extLst>
                </a:gridCol>
                <a:gridCol w="3017520">
                  <a:extLst>
                    <a:ext uri="{9D8B030D-6E8A-4147-A177-3AD203B41FA5}">
                      <a16:colId xmlns="" xmlns:a16="http://schemas.microsoft.com/office/drawing/2014/main" val="20003"/>
                    </a:ext>
                  </a:extLst>
                </a:gridCol>
              </a:tblGrid>
              <a:tr h="370205">
                <a:tc>
                  <a:txBody>
                    <a:bodyPr/>
                    <a:lstStyle/>
                    <a:p>
                      <a:pPr indent="0">
                        <a:buNone/>
                      </a:pPr>
                      <a:r>
                        <a:rPr lang="en-US" sz="1400" b="0" dirty="0" err="1">
                          <a:solidFill>
                            <a:srgbClr val="000000"/>
                          </a:solidFill>
                          <a:latin typeface="微软雅黑" charset="0"/>
                          <a:cs typeface="微软雅黑" charset="0"/>
                        </a:rPr>
                        <a:t>性能分类</a:t>
                      </a:r>
                      <a:endParaRPr lang="en-US" altLang="en-US" sz="1400" b="0" dirty="0">
                        <a:solidFill>
                          <a:srgbClr val="000000"/>
                        </a:solidFill>
                        <a:latin typeface="微软雅黑" charset="0"/>
                        <a:ea typeface="微软雅黑" charset="0"/>
                        <a:cs typeface="微软雅黑"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95B3D7"/>
                    </a:solidFill>
                  </a:tcPr>
                </a:tc>
                <a:tc>
                  <a:txBody>
                    <a:bodyPr/>
                    <a:lstStyle/>
                    <a:p>
                      <a:pPr indent="0">
                        <a:buNone/>
                      </a:pPr>
                      <a:r>
                        <a:rPr lang="en-US" sz="1400" b="0">
                          <a:solidFill>
                            <a:srgbClr val="000000"/>
                          </a:solidFill>
                          <a:latin typeface="微软雅黑" charset="0"/>
                          <a:cs typeface="微软雅黑" charset="0"/>
                        </a:rPr>
                        <a:t>性能指标</a:t>
                      </a:r>
                      <a:endParaRPr lang="en-US" altLang="en-US" sz="1400" b="0">
                        <a:solidFill>
                          <a:srgbClr val="000000"/>
                        </a:solidFill>
                        <a:latin typeface="微软雅黑" charset="0"/>
                        <a:ea typeface="微软雅黑" charset="0"/>
                        <a:cs typeface="微软雅黑"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95B3D7"/>
                    </a:solidFill>
                  </a:tcPr>
                </a:tc>
                <a:tc>
                  <a:txBody>
                    <a:bodyPr/>
                    <a:lstStyle/>
                    <a:p>
                      <a:pPr indent="0">
                        <a:buNone/>
                      </a:pPr>
                      <a:r>
                        <a:rPr lang="en-US" sz="1400" b="0">
                          <a:solidFill>
                            <a:srgbClr val="000000"/>
                          </a:solidFill>
                          <a:latin typeface="微软雅黑" charset="0"/>
                          <a:cs typeface="微软雅黑" charset="0"/>
                        </a:rPr>
                        <a:t>规格</a:t>
                      </a:r>
                      <a:endParaRPr lang="en-US" altLang="en-US" sz="1400" b="0">
                        <a:solidFill>
                          <a:srgbClr val="000000"/>
                        </a:solidFill>
                        <a:latin typeface="微软雅黑" charset="0"/>
                        <a:ea typeface="微软雅黑" charset="0"/>
                        <a:cs typeface="微软雅黑"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95B3D7"/>
                    </a:solidFill>
                  </a:tcPr>
                </a:tc>
                <a:tc>
                  <a:txBody>
                    <a:bodyPr/>
                    <a:lstStyle/>
                    <a:p>
                      <a:pPr indent="0">
                        <a:buNone/>
                      </a:pPr>
                      <a:r>
                        <a:rPr lang="en-US" sz="1400" b="0">
                          <a:solidFill>
                            <a:srgbClr val="000000"/>
                          </a:solidFill>
                          <a:latin typeface="微软雅黑" charset="0"/>
                          <a:cs typeface="微软雅黑" charset="0"/>
                        </a:rPr>
                        <a:t>性能描述</a:t>
                      </a:r>
                      <a:endParaRPr lang="en-US" altLang="en-US" sz="1400" b="0">
                        <a:solidFill>
                          <a:srgbClr val="000000"/>
                        </a:solidFill>
                        <a:latin typeface="微软雅黑" charset="0"/>
                        <a:ea typeface="微软雅黑" charset="0"/>
                        <a:cs typeface="微软雅黑"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95B3D7"/>
                    </a:solidFill>
                  </a:tcPr>
                </a:tc>
                <a:extLst>
                  <a:ext uri="{0D108BD9-81ED-4DB2-BD59-A6C34878D82A}">
                    <a16:rowId xmlns="" xmlns:a16="http://schemas.microsoft.com/office/drawing/2014/main" val="10000"/>
                  </a:ext>
                </a:extLst>
              </a:tr>
              <a:tr h="531207">
                <a:tc rowSpan="4">
                  <a:txBody>
                    <a:bodyPr/>
                    <a:lstStyle/>
                    <a:p>
                      <a:pPr indent="0">
                        <a:buNone/>
                      </a:pPr>
                      <a:r>
                        <a:rPr lang="en-US" sz="1200" b="0" dirty="0">
                          <a:solidFill>
                            <a:srgbClr val="000000"/>
                          </a:solidFill>
                          <a:latin typeface="微软雅黑" charset="0"/>
                          <a:cs typeface="微软雅黑" charset="0"/>
                        </a:rPr>
                        <a:t>Kubernetes</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4">
                  <a:txBody>
                    <a:bodyPr/>
                    <a:lstStyle/>
                    <a:p>
                      <a:pPr indent="0">
                        <a:buNone/>
                      </a:pPr>
                      <a:r>
                        <a:rPr lang="en-US" sz="1200" b="0" dirty="0" err="1">
                          <a:solidFill>
                            <a:srgbClr val="000000"/>
                          </a:solidFill>
                          <a:latin typeface="微软雅黑" charset="0"/>
                          <a:cs typeface="微软雅黑" charset="0"/>
                        </a:rPr>
                        <a:t>pod</a:t>
                      </a:r>
                      <a:r>
                        <a:rPr lang="en-US" sz="1200" b="0" dirty="0" err="1" smtClean="0">
                          <a:solidFill>
                            <a:srgbClr val="000000"/>
                          </a:solidFill>
                          <a:latin typeface="微软雅黑" charset="0"/>
                          <a:cs typeface="微软雅黑" charset="0"/>
                        </a:rPr>
                        <a:t>间</a:t>
                      </a:r>
                      <a:endParaRPr lang="en-US" sz="1200" b="0" dirty="0" smtClean="0">
                        <a:solidFill>
                          <a:srgbClr val="000000"/>
                        </a:solidFill>
                        <a:latin typeface="微软雅黑" charset="0"/>
                        <a:cs typeface="微软雅黑" charset="0"/>
                      </a:endParaRPr>
                    </a:p>
                    <a:p>
                      <a:pPr indent="0">
                        <a:buNone/>
                      </a:pPr>
                      <a:r>
                        <a:rPr lang="en-US" sz="1200" b="0" dirty="0" err="1" smtClean="0">
                          <a:solidFill>
                            <a:srgbClr val="000000"/>
                          </a:solidFill>
                          <a:latin typeface="微软雅黑" charset="0"/>
                          <a:cs typeface="微软雅黑" charset="0"/>
                        </a:rPr>
                        <a:t>通信性能</a:t>
                      </a:r>
                      <a:endParaRPr lang="en-US" sz="1200" b="0" dirty="0">
                        <a:solidFill>
                          <a:srgbClr val="000000"/>
                        </a:solidFill>
                        <a:latin typeface="微软雅黑" charset="0"/>
                        <a:cs typeface="微软雅黑"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dirty="0">
                          <a:solidFill>
                            <a:srgbClr val="000000"/>
                          </a:solidFill>
                          <a:latin typeface="微软雅黑" charset="0"/>
                          <a:cs typeface="微软雅黑" charset="0"/>
                        </a:rPr>
                        <a:t>TCP Throughput（1 stream）相比calico同节点：提升</a:t>
                      </a:r>
                      <a:r>
                        <a:rPr lang="en-US" sz="1200" b="0" dirty="0">
                          <a:solidFill>
                            <a:srgbClr val="FF0000"/>
                          </a:solidFill>
                          <a:latin typeface="微软雅黑" charset="0"/>
                          <a:cs typeface="微软雅黑" charset="0"/>
                        </a:rPr>
                        <a:t>58.02%</a:t>
                      </a:r>
                      <a:r>
                        <a:rPr lang="en-US" sz="1200" b="0" dirty="0">
                          <a:solidFill>
                            <a:srgbClr val="000000"/>
                          </a:solidFill>
                          <a:latin typeface="微软雅黑" charset="0"/>
                          <a:cs typeface="微软雅黑" charset="0"/>
                        </a:rPr>
                        <a:t>，sockops提升</a:t>
                      </a:r>
                      <a:r>
                        <a:rPr lang="en-US" sz="1200" b="0" dirty="0">
                          <a:solidFill>
                            <a:srgbClr val="FF0000"/>
                          </a:solidFill>
                          <a:latin typeface="微软雅黑" charset="0"/>
                          <a:cs typeface="微软雅黑" charset="0"/>
                        </a:rPr>
                        <a:t>153.04%</a:t>
                      </a:r>
                      <a:r>
                        <a:rPr lang="en-US" sz="1200" b="0" dirty="0">
                          <a:solidFill>
                            <a:srgbClr val="000000"/>
                          </a:solidFill>
                          <a:latin typeface="微软雅黑" charset="0"/>
                          <a:cs typeface="微软雅黑" charset="0"/>
                        </a:rPr>
                        <a:t>跨节点：提升</a:t>
                      </a:r>
                      <a:r>
                        <a:rPr lang="en-US" sz="1200" b="0" dirty="0">
                          <a:solidFill>
                            <a:srgbClr val="FF0000"/>
                          </a:solidFill>
                          <a:latin typeface="微软雅黑" charset="0"/>
                          <a:cs typeface="微软雅黑" charset="0"/>
                        </a:rPr>
                        <a:t>24%</a:t>
                      </a:r>
                    </a:p>
                    <a:p>
                      <a:pPr indent="0">
                        <a:buNone/>
                      </a:pPr>
                      <a:r>
                        <a:rPr lang="zh-CN" altLang="en-US" sz="1200" b="0" dirty="0">
                          <a:solidFill>
                            <a:schemeClr val="tx1">
                              <a:lumMod val="50000"/>
                              <a:lumOff val="50000"/>
                            </a:schemeClr>
                          </a:solidFill>
                          <a:latin typeface="微软雅黑" charset="0"/>
                          <a:ea typeface="微软雅黑" charset="0"/>
                          <a:cs typeface="微软雅黑" charset="0"/>
                        </a:rPr>
                        <a:t>（</a:t>
                      </a:r>
                      <a:r>
                        <a:rPr sz="1200" dirty="0" smtClean="0">
                          <a:solidFill>
                            <a:schemeClr val="tx1">
                              <a:lumMod val="50000"/>
                              <a:lumOff val="50000"/>
                            </a:schemeClr>
                          </a:solidFill>
                          <a:effectLst/>
                          <a:latin typeface="微软雅黑" panose="020B0503020204020204" pitchFamily="34" charset="-122"/>
                          <a:ea typeface="微软雅黑" panose="020B0503020204020204" pitchFamily="34" charset="-122"/>
                          <a:sym typeface="+mn-ea"/>
                        </a:rPr>
                        <a:t>TCP Throughput（1 stream）</a:t>
                      </a:r>
                      <a:r>
                        <a:rPr lang="zh-CN" altLang="zh-CN" sz="1200" dirty="0" smtClean="0">
                          <a:solidFill>
                            <a:schemeClr val="tx1">
                              <a:lumMod val="50000"/>
                              <a:lumOff val="50000"/>
                            </a:schemeClr>
                          </a:solidFill>
                          <a:effectLst/>
                          <a:latin typeface="微软雅黑" panose="020B0503020204020204" pitchFamily="34" charset="-122"/>
                          <a:ea typeface="微软雅黑" panose="020B0503020204020204" pitchFamily="34" charset="-122"/>
                          <a:cs typeface="Calibri"/>
                          <a:sym typeface="+mn-ea"/>
                        </a:rPr>
                        <a:t>相比</a:t>
                      </a:r>
                      <a:r>
                        <a:rPr lang="en-US" altLang="zh-CN" sz="1200" dirty="0" smtClean="0">
                          <a:solidFill>
                            <a:schemeClr val="tx1">
                              <a:lumMod val="50000"/>
                              <a:lumOff val="50000"/>
                            </a:schemeClr>
                          </a:solidFill>
                          <a:effectLst/>
                          <a:latin typeface="微软雅黑" panose="020B0503020204020204" pitchFamily="34" charset="-122"/>
                          <a:ea typeface="微软雅黑" panose="020B0503020204020204" pitchFamily="34" charset="-122"/>
                          <a:cs typeface="Calibri"/>
                          <a:sym typeface="+mn-ea"/>
                        </a:rPr>
                        <a:t>calico</a:t>
                      </a:r>
                      <a:r>
                        <a:rPr lang="zh-CN" altLang="en-US" sz="1200" dirty="0" smtClean="0">
                          <a:solidFill>
                            <a:schemeClr val="tx1">
                              <a:lumMod val="50000"/>
                              <a:lumOff val="50000"/>
                            </a:schemeClr>
                          </a:solidFill>
                          <a:effectLst/>
                          <a:latin typeface="微软雅黑" panose="020B0503020204020204" pitchFamily="34" charset="-122"/>
                          <a:ea typeface="微软雅黑" panose="020B0503020204020204" pitchFamily="34" charset="-122"/>
                          <a:cs typeface="Calibri"/>
                          <a:sym typeface="+mn-ea"/>
                        </a:rPr>
                        <a:t>，</a:t>
                      </a:r>
                      <a:r>
                        <a:rPr sz="1200" dirty="0" smtClean="0">
                          <a:solidFill>
                            <a:schemeClr val="tx1">
                              <a:lumMod val="50000"/>
                              <a:lumOff val="50000"/>
                            </a:schemeClr>
                          </a:solidFill>
                          <a:effectLst/>
                          <a:latin typeface="微软雅黑" panose="020B0503020204020204" pitchFamily="34" charset="-122"/>
                          <a:ea typeface="微软雅黑" panose="020B0503020204020204" pitchFamily="34" charset="-122"/>
                          <a:sym typeface="+mn-ea"/>
                        </a:rPr>
                        <a:t>提升</a:t>
                      </a:r>
                      <a:r>
                        <a:rPr lang="en-US" sz="1200" dirty="0" smtClean="0">
                          <a:solidFill>
                            <a:schemeClr val="tx1">
                              <a:lumMod val="50000"/>
                              <a:lumOff val="50000"/>
                            </a:schemeClr>
                          </a:solidFill>
                          <a:effectLst/>
                          <a:latin typeface="微软雅黑" panose="020B0503020204020204" pitchFamily="34" charset="-122"/>
                          <a:ea typeface="微软雅黑" panose="020B0503020204020204" pitchFamily="34" charset="-122"/>
                          <a:sym typeface="+mn-ea"/>
                        </a:rPr>
                        <a:t>15</a:t>
                      </a:r>
                      <a:r>
                        <a:rPr sz="1200" dirty="0" smtClean="0">
                          <a:solidFill>
                            <a:schemeClr val="tx1">
                              <a:lumMod val="50000"/>
                              <a:lumOff val="50000"/>
                            </a:schemeClr>
                          </a:solidFill>
                          <a:effectLst/>
                          <a:latin typeface="微软雅黑" panose="020B0503020204020204" pitchFamily="34" charset="-122"/>
                          <a:ea typeface="微软雅黑" panose="020B0503020204020204" pitchFamily="34" charset="-122"/>
                          <a:sym typeface="+mn-ea"/>
                        </a:rPr>
                        <a:t>%</a:t>
                      </a:r>
                      <a:r>
                        <a:rPr lang="zh-CN" altLang="en-US" sz="1200" b="0" dirty="0">
                          <a:solidFill>
                            <a:schemeClr val="tx1">
                              <a:lumMod val="50000"/>
                              <a:lumOff val="50000"/>
                            </a:schemeClr>
                          </a:solidFill>
                          <a:latin typeface="微软雅黑" charset="0"/>
                          <a:ea typeface="微软雅黑" charset="0"/>
                          <a:cs typeface="微软雅黑" charset="0"/>
                        </a:rPr>
                        <a:t>）</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微软雅黑" charset="0"/>
                          <a:cs typeface="微软雅黑" charset="0"/>
                        </a:rPr>
                        <a:t>相比calico，跨节点pod间单个TCP连接最大吞吐量，（Gbit/s）</a:t>
                      </a:r>
                      <a:endParaRPr lang="en-US" altLang="en-US" sz="1200" b="0">
                        <a:solidFill>
                          <a:srgbClr val="000000"/>
                        </a:solidFill>
                        <a:latin typeface="微软雅黑" charset="0"/>
                        <a:ea typeface="微软雅黑" charset="0"/>
                        <a:cs typeface="微软雅黑"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645507">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dirty="0">
                          <a:solidFill>
                            <a:srgbClr val="000000"/>
                          </a:solidFill>
                          <a:latin typeface="微软雅黑" charset="0"/>
                          <a:cs typeface="微软雅黑" charset="0"/>
                        </a:rPr>
                        <a:t>TCP-RR（1 process）相比calico同节点：提升</a:t>
                      </a:r>
                      <a:r>
                        <a:rPr lang="en-US" sz="1200" b="0" dirty="0">
                          <a:solidFill>
                            <a:srgbClr val="FF0000"/>
                          </a:solidFill>
                          <a:latin typeface="微软雅黑" charset="0"/>
                          <a:cs typeface="微软雅黑" charset="0"/>
                        </a:rPr>
                        <a:t>28.59%</a:t>
                      </a:r>
                      <a:r>
                        <a:rPr lang="en-US" sz="1200" b="0" dirty="0">
                          <a:solidFill>
                            <a:srgbClr val="000000"/>
                          </a:solidFill>
                          <a:latin typeface="微软雅黑" charset="0"/>
                          <a:cs typeface="微软雅黑" charset="0"/>
                        </a:rPr>
                        <a:t>，sockops提升</a:t>
                      </a:r>
                      <a:r>
                        <a:rPr lang="en-US" sz="1200" b="0" dirty="0">
                          <a:solidFill>
                            <a:srgbClr val="FF0000"/>
                          </a:solidFill>
                          <a:latin typeface="微软雅黑" charset="0"/>
                          <a:cs typeface="微软雅黑" charset="0"/>
                        </a:rPr>
                        <a:t>200.82%</a:t>
                      </a:r>
                      <a:r>
                        <a:rPr lang="en-US" sz="1200" b="0" dirty="0">
                          <a:solidFill>
                            <a:srgbClr val="000000"/>
                          </a:solidFill>
                          <a:latin typeface="微软雅黑" charset="0"/>
                          <a:cs typeface="微软雅黑" charset="0"/>
                        </a:rPr>
                        <a:t>跨节点：提升</a:t>
                      </a:r>
                      <a:r>
                        <a:rPr lang="en-US" sz="1200" b="0" dirty="0">
                          <a:solidFill>
                            <a:srgbClr val="FF0000"/>
                          </a:solidFill>
                          <a:latin typeface="微软雅黑" charset="0"/>
                          <a:cs typeface="微软雅黑" charset="0"/>
                        </a:rPr>
                        <a:t>43.51%</a:t>
                      </a:r>
                    </a:p>
                    <a:p>
                      <a:pPr indent="0">
                        <a:buNone/>
                      </a:pPr>
                      <a:r>
                        <a:rPr lang="zh-CN" altLang="en-US" sz="1200" dirty="0">
                          <a:solidFill>
                            <a:schemeClr val="tx1">
                              <a:lumMod val="50000"/>
                              <a:lumOff val="50000"/>
                            </a:schemeClr>
                          </a:solidFill>
                          <a:latin typeface="微软雅黑" charset="0"/>
                          <a:ea typeface="微软雅黑" charset="0"/>
                          <a:cs typeface="微软雅黑" charset="0"/>
                          <a:sym typeface="+mn-ea"/>
                        </a:rPr>
                        <a:t>（</a:t>
                      </a:r>
                      <a:r>
                        <a:rPr sz="1200" dirty="0" smtClean="0">
                          <a:solidFill>
                            <a:schemeClr val="tx1">
                              <a:lumMod val="50000"/>
                              <a:lumOff val="50000"/>
                            </a:schemeClr>
                          </a:solidFill>
                          <a:effectLst/>
                          <a:latin typeface="微软雅黑" panose="020B0503020204020204" pitchFamily="34" charset="-122"/>
                          <a:ea typeface="微软雅黑" panose="020B0503020204020204" pitchFamily="34" charset="-122"/>
                          <a:cs typeface="Times New Roman" panose="02020603050405020304"/>
                          <a:sym typeface="+mn-ea"/>
                        </a:rPr>
                        <a:t>TCP-RR（1 process）</a:t>
                      </a:r>
                      <a:r>
                        <a:rPr lang="zh-CN" altLang="zh-CN" sz="1200" dirty="0" smtClean="0">
                          <a:solidFill>
                            <a:schemeClr val="tx1">
                              <a:lumMod val="50000"/>
                              <a:lumOff val="50000"/>
                            </a:schemeClr>
                          </a:solidFill>
                          <a:effectLst/>
                          <a:latin typeface="微软雅黑" panose="020B0503020204020204" pitchFamily="34" charset="-122"/>
                          <a:ea typeface="微软雅黑" panose="020B0503020204020204" pitchFamily="34" charset="-122"/>
                          <a:cs typeface="Calibri"/>
                          <a:sym typeface="+mn-ea"/>
                        </a:rPr>
                        <a:t>相比</a:t>
                      </a:r>
                      <a:r>
                        <a:rPr lang="en-US" altLang="zh-CN" sz="1200" dirty="0" smtClean="0">
                          <a:solidFill>
                            <a:schemeClr val="tx1">
                              <a:lumMod val="50000"/>
                              <a:lumOff val="50000"/>
                            </a:schemeClr>
                          </a:solidFill>
                          <a:effectLst/>
                          <a:latin typeface="微软雅黑" panose="020B0503020204020204" pitchFamily="34" charset="-122"/>
                          <a:ea typeface="微软雅黑" panose="020B0503020204020204" pitchFamily="34" charset="-122"/>
                          <a:cs typeface="Calibri"/>
                          <a:sym typeface="+mn-ea"/>
                        </a:rPr>
                        <a:t>calico</a:t>
                      </a:r>
                      <a:r>
                        <a:rPr lang="zh-CN" altLang="en-US" sz="1200" dirty="0" smtClean="0">
                          <a:solidFill>
                            <a:schemeClr val="tx1">
                              <a:lumMod val="50000"/>
                              <a:lumOff val="50000"/>
                            </a:schemeClr>
                          </a:solidFill>
                          <a:effectLst/>
                          <a:latin typeface="微软雅黑" panose="020B0503020204020204" pitchFamily="34" charset="-122"/>
                          <a:ea typeface="微软雅黑" panose="020B0503020204020204" pitchFamily="34" charset="-122"/>
                          <a:cs typeface="Calibri"/>
                          <a:sym typeface="+mn-ea"/>
                        </a:rPr>
                        <a:t>，</a:t>
                      </a:r>
                      <a:r>
                        <a:rPr sz="1200" dirty="0" smtClean="0">
                          <a:solidFill>
                            <a:schemeClr val="tx1">
                              <a:lumMod val="50000"/>
                              <a:lumOff val="50000"/>
                            </a:schemeClr>
                          </a:solidFill>
                          <a:effectLst/>
                          <a:latin typeface="微软雅黑" panose="020B0503020204020204" pitchFamily="34" charset="-122"/>
                          <a:ea typeface="微软雅黑" panose="020B0503020204020204" pitchFamily="34" charset="-122"/>
                          <a:cs typeface="Times New Roman" panose="02020603050405020304"/>
                          <a:sym typeface="+mn-ea"/>
                        </a:rPr>
                        <a:t>提高</a:t>
                      </a:r>
                      <a:r>
                        <a:rPr lang="en-US" sz="1200" dirty="0" smtClean="0">
                          <a:solidFill>
                            <a:schemeClr val="tx1">
                              <a:lumMod val="50000"/>
                              <a:lumOff val="50000"/>
                            </a:schemeClr>
                          </a:solidFill>
                          <a:effectLst/>
                          <a:latin typeface="微软雅黑" panose="020B0503020204020204" pitchFamily="34" charset="-122"/>
                          <a:ea typeface="微软雅黑" panose="020B0503020204020204" pitchFamily="34" charset="-122"/>
                          <a:cs typeface="Times New Roman" panose="02020603050405020304"/>
                          <a:sym typeface="+mn-ea"/>
                        </a:rPr>
                        <a:t>15</a:t>
                      </a:r>
                      <a:r>
                        <a:rPr sz="1200" dirty="0" smtClean="0">
                          <a:solidFill>
                            <a:schemeClr val="tx1">
                              <a:lumMod val="50000"/>
                              <a:lumOff val="50000"/>
                            </a:schemeClr>
                          </a:solidFill>
                          <a:effectLst/>
                          <a:latin typeface="微软雅黑" panose="020B0503020204020204" pitchFamily="34" charset="-122"/>
                          <a:ea typeface="微软雅黑" panose="020B0503020204020204" pitchFamily="34" charset="-122"/>
                          <a:cs typeface="Times New Roman" panose="02020603050405020304"/>
                          <a:sym typeface="+mn-ea"/>
                        </a:rPr>
                        <a:t>%</a:t>
                      </a:r>
                      <a:r>
                        <a:rPr lang="zh-CN" altLang="en-US" sz="1200" dirty="0">
                          <a:solidFill>
                            <a:schemeClr val="tx1">
                              <a:lumMod val="50000"/>
                              <a:lumOff val="50000"/>
                            </a:schemeClr>
                          </a:solidFill>
                          <a:latin typeface="微软雅黑" charset="0"/>
                          <a:ea typeface="微软雅黑" charset="0"/>
                          <a:cs typeface="微软雅黑" charset="0"/>
                          <a:sym typeface="+mn-ea"/>
                        </a:rPr>
                        <a:t>）</a:t>
                      </a:r>
                      <a:endParaRPr lang="zh-CN" altLang="en-US" sz="1200" b="0" dirty="0">
                        <a:solidFill>
                          <a:schemeClr val="tx1">
                            <a:lumMod val="50000"/>
                            <a:lumOff val="50000"/>
                          </a:schemeClr>
                        </a:solidFill>
                        <a:latin typeface="微软雅黑" charset="0"/>
                        <a:ea typeface="微软雅黑" charset="0"/>
                        <a:cs typeface="微软雅黑" charset="0"/>
                        <a:sym typeface="+mn-ea"/>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微软雅黑" charset="0"/>
                          <a:cs typeface="微软雅黑" charset="0"/>
                        </a:rPr>
                        <a:t>相比calico，测试同一个TCP连接中的多次TCP request和response的响应效率，常常出现在数据库应用中</a:t>
                      </a:r>
                      <a:endParaRPr lang="en-US" altLang="en-US" sz="1200" b="0">
                        <a:solidFill>
                          <a:srgbClr val="000000"/>
                        </a:solidFill>
                        <a:latin typeface="微软雅黑" charset="0"/>
                        <a:ea typeface="微软雅黑" charset="0"/>
                        <a:cs typeface="微软雅黑"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582930">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dirty="0">
                          <a:solidFill>
                            <a:srgbClr val="000000"/>
                          </a:solidFill>
                          <a:latin typeface="微软雅黑" charset="0"/>
                          <a:cs typeface="微软雅黑" charset="0"/>
                        </a:rPr>
                        <a:t>TCP_CRR（1 process）相比calico同节点：提升</a:t>
                      </a:r>
                      <a:r>
                        <a:rPr lang="en-US" sz="1200" b="0" dirty="0">
                          <a:solidFill>
                            <a:srgbClr val="FF0000"/>
                          </a:solidFill>
                          <a:latin typeface="微软雅黑" charset="0"/>
                          <a:cs typeface="微软雅黑" charset="0"/>
                        </a:rPr>
                        <a:t>40.17%</a:t>
                      </a:r>
                      <a:r>
                        <a:rPr lang="en-US" sz="1200" b="0" dirty="0">
                          <a:solidFill>
                            <a:srgbClr val="000000"/>
                          </a:solidFill>
                          <a:latin typeface="微软雅黑" charset="0"/>
                          <a:cs typeface="微软雅黑" charset="0"/>
                        </a:rPr>
                        <a:t>，sockops提升</a:t>
                      </a:r>
                      <a:r>
                        <a:rPr lang="en-US" sz="1200" b="0" dirty="0">
                          <a:solidFill>
                            <a:srgbClr val="FF0000"/>
                          </a:solidFill>
                          <a:latin typeface="微软雅黑" charset="0"/>
                          <a:cs typeface="微软雅黑" charset="0"/>
                        </a:rPr>
                        <a:t>35.04%</a:t>
                      </a:r>
                      <a:r>
                        <a:rPr lang="en-US" sz="1200" b="0" dirty="0">
                          <a:solidFill>
                            <a:srgbClr val="000000"/>
                          </a:solidFill>
                          <a:latin typeface="微软雅黑" charset="0"/>
                          <a:cs typeface="微软雅黑" charset="0"/>
                        </a:rPr>
                        <a:t>跨节点：提升</a:t>
                      </a:r>
                      <a:r>
                        <a:rPr lang="en-US" sz="1200" b="0" dirty="0">
                          <a:solidFill>
                            <a:srgbClr val="FF0000"/>
                          </a:solidFill>
                          <a:latin typeface="微软雅黑" charset="0"/>
                          <a:cs typeface="微软雅黑" charset="0"/>
                        </a:rPr>
                        <a:t>55.62%</a:t>
                      </a:r>
                    </a:p>
                    <a:p>
                      <a:pPr indent="0">
                        <a:buNone/>
                      </a:pPr>
                      <a:r>
                        <a:rPr lang="zh-CN" altLang="en-US" sz="1200" b="0" dirty="0">
                          <a:solidFill>
                            <a:schemeClr val="tx1">
                              <a:lumMod val="50000"/>
                              <a:lumOff val="50000"/>
                            </a:schemeClr>
                          </a:solidFill>
                          <a:latin typeface="微软雅黑" charset="0"/>
                          <a:ea typeface="微软雅黑" charset="0"/>
                          <a:cs typeface="微软雅黑" charset="0"/>
                        </a:rPr>
                        <a:t>（</a:t>
                      </a:r>
                      <a:r>
                        <a:rPr altLang="zh-CN" sz="1200" dirty="0" smtClean="0">
                          <a:solidFill>
                            <a:schemeClr val="tx1">
                              <a:lumMod val="50000"/>
                              <a:lumOff val="50000"/>
                            </a:schemeClr>
                          </a:solidFill>
                          <a:effectLst/>
                          <a:latin typeface="微软雅黑" panose="020B0503020204020204" pitchFamily="34" charset="-122"/>
                          <a:ea typeface="微软雅黑" panose="020B0503020204020204" pitchFamily="34" charset="-122"/>
                          <a:sym typeface="+mn-ea"/>
                        </a:rPr>
                        <a:t>TCP_CRR（1 process）</a:t>
                      </a:r>
                      <a:r>
                        <a:rPr lang="zh-CN" altLang="zh-CN" sz="1200" dirty="0" smtClean="0">
                          <a:solidFill>
                            <a:schemeClr val="tx1">
                              <a:lumMod val="50000"/>
                              <a:lumOff val="50000"/>
                            </a:schemeClr>
                          </a:solidFill>
                          <a:effectLst/>
                          <a:latin typeface="微软雅黑" panose="020B0503020204020204" pitchFamily="34" charset="-122"/>
                          <a:ea typeface="微软雅黑" panose="020B0503020204020204" pitchFamily="34" charset="-122"/>
                          <a:cs typeface="Calibri"/>
                          <a:sym typeface="+mn-ea"/>
                        </a:rPr>
                        <a:t>相比</a:t>
                      </a:r>
                      <a:r>
                        <a:rPr lang="en-US" altLang="zh-CN" sz="1200" dirty="0" smtClean="0">
                          <a:solidFill>
                            <a:schemeClr val="tx1">
                              <a:lumMod val="50000"/>
                              <a:lumOff val="50000"/>
                            </a:schemeClr>
                          </a:solidFill>
                          <a:effectLst/>
                          <a:latin typeface="微软雅黑" panose="020B0503020204020204" pitchFamily="34" charset="-122"/>
                          <a:ea typeface="微软雅黑" panose="020B0503020204020204" pitchFamily="34" charset="-122"/>
                          <a:cs typeface="Calibri"/>
                          <a:sym typeface="+mn-ea"/>
                        </a:rPr>
                        <a:t>calico</a:t>
                      </a:r>
                      <a:r>
                        <a:rPr lang="zh-CN" altLang="en-US" sz="1200" dirty="0" smtClean="0">
                          <a:solidFill>
                            <a:schemeClr val="tx1">
                              <a:lumMod val="50000"/>
                              <a:lumOff val="50000"/>
                            </a:schemeClr>
                          </a:solidFill>
                          <a:effectLst/>
                          <a:latin typeface="微软雅黑" panose="020B0503020204020204" pitchFamily="34" charset="-122"/>
                          <a:ea typeface="微软雅黑" panose="020B0503020204020204" pitchFamily="34" charset="-122"/>
                          <a:cs typeface="Calibri"/>
                          <a:sym typeface="+mn-ea"/>
                        </a:rPr>
                        <a:t>，</a:t>
                      </a:r>
                      <a:r>
                        <a:rPr altLang="zh-CN" sz="1200" dirty="0" smtClean="0">
                          <a:solidFill>
                            <a:schemeClr val="tx1">
                              <a:lumMod val="50000"/>
                              <a:lumOff val="50000"/>
                            </a:schemeClr>
                          </a:solidFill>
                          <a:effectLst/>
                          <a:latin typeface="微软雅黑" panose="020B0503020204020204" pitchFamily="34" charset="-122"/>
                          <a:ea typeface="微软雅黑" panose="020B0503020204020204" pitchFamily="34" charset="-122"/>
                          <a:sym typeface="+mn-ea"/>
                        </a:rPr>
                        <a:t>提高</a:t>
                      </a:r>
                      <a:r>
                        <a:rPr lang="en-US" sz="1200" dirty="0" smtClean="0">
                          <a:solidFill>
                            <a:schemeClr val="tx1">
                              <a:lumMod val="50000"/>
                              <a:lumOff val="50000"/>
                            </a:schemeClr>
                          </a:solidFill>
                          <a:effectLst/>
                          <a:latin typeface="微软雅黑" panose="020B0503020204020204" pitchFamily="34" charset="-122"/>
                          <a:ea typeface="微软雅黑" panose="020B0503020204020204" pitchFamily="34" charset="-122"/>
                          <a:sym typeface="+mn-ea"/>
                        </a:rPr>
                        <a:t>3</a:t>
                      </a:r>
                      <a:r>
                        <a:rPr altLang="zh-CN" sz="1200" dirty="0" smtClean="0">
                          <a:solidFill>
                            <a:schemeClr val="tx1">
                              <a:lumMod val="50000"/>
                              <a:lumOff val="50000"/>
                            </a:schemeClr>
                          </a:solidFill>
                          <a:effectLst/>
                          <a:latin typeface="微软雅黑" panose="020B0503020204020204" pitchFamily="34" charset="-122"/>
                          <a:ea typeface="微软雅黑" panose="020B0503020204020204" pitchFamily="34" charset="-122"/>
                          <a:sym typeface="+mn-ea"/>
                        </a:rPr>
                        <a:t>0%</a:t>
                      </a:r>
                      <a:r>
                        <a:rPr lang="zh-CN" altLang="en-US" sz="1200" b="0" dirty="0">
                          <a:solidFill>
                            <a:schemeClr val="tx1">
                              <a:lumMod val="50000"/>
                              <a:lumOff val="50000"/>
                            </a:schemeClr>
                          </a:solidFill>
                          <a:latin typeface="微软雅黑" charset="0"/>
                          <a:ea typeface="微软雅黑" charset="0"/>
                          <a:cs typeface="微软雅黑" charset="0"/>
                        </a:rPr>
                        <a:t>）</a:t>
                      </a: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dirty="0">
                          <a:solidFill>
                            <a:srgbClr val="000000"/>
                          </a:solidFill>
                          <a:latin typeface="微软雅黑" charset="0"/>
                          <a:cs typeface="微软雅黑" charset="0"/>
                        </a:rPr>
                        <a:t>测试多个TCP连接中的request和response的响应效率，每个TCP请求、响应都建立一个新的TCP连接。最典型的应用是HTTP网页访问请求</a:t>
                      </a:r>
                      <a:endParaRPr lang="en-US" altLang="en-US" sz="1200" b="0" dirty="0">
                        <a:solidFill>
                          <a:srgbClr val="000000"/>
                        </a:solidFill>
                        <a:latin typeface="微软雅黑" charset="0"/>
                        <a:ea typeface="微软雅黑" charset="0"/>
                        <a:cs typeface="微软雅黑"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411480">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a:txBody>
                    <a:bodyPr/>
                    <a:lstStyle/>
                    <a:p>
                      <a:endParaRPr lang="zh-CN"/>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微软雅黑" charset="0"/>
                          <a:cs typeface="微软雅黑" charset="0"/>
                        </a:rPr>
                        <a:t>Server useage CPU（1 stream）相比calico，降低10%</a:t>
                      </a:r>
                      <a:endParaRPr lang="zh-CN" altLang="en-US" sz="1200" b="0">
                        <a:solidFill>
                          <a:schemeClr val="tx1">
                            <a:lumMod val="50000"/>
                            <a:lumOff val="50000"/>
                          </a:schemeClr>
                        </a:solidFill>
                        <a:latin typeface="微软雅黑" charset="0"/>
                        <a:ea typeface="微软雅黑" charset="0"/>
                        <a:cs typeface="微软雅黑"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dirty="0" err="1">
                          <a:solidFill>
                            <a:srgbClr val="000000"/>
                          </a:solidFill>
                          <a:latin typeface="微软雅黑" charset="0"/>
                          <a:cs typeface="微软雅黑" charset="0"/>
                        </a:rPr>
                        <a:t>相比calico，处理pod发起的TCP请求的CPU占用率</a:t>
                      </a:r>
                      <a:endParaRPr lang="en-US" altLang="en-US" sz="1200" b="0" dirty="0">
                        <a:solidFill>
                          <a:srgbClr val="000000"/>
                        </a:solidFill>
                        <a:latin typeface="微软雅黑" charset="0"/>
                        <a:ea typeface="微软雅黑" charset="0"/>
                        <a:cs typeface="微软雅黑"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bl>
          </a:graphicData>
        </a:graphic>
      </p:graphicFrame>
      <p:sp>
        <p:nvSpPr>
          <p:cNvPr id="5" name="文本框 4"/>
          <p:cNvSpPr txBox="1"/>
          <p:nvPr/>
        </p:nvSpPr>
        <p:spPr>
          <a:xfrm>
            <a:off x="191135" y="3617297"/>
            <a:ext cx="7626985" cy="329321"/>
          </a:xfrm>
          <a:prstGeom prst="rect">
            <a:avLst/>
          </a:prstGeom>
          <a:noFill/>
          <a:ln w="9525">
            <a:noFill/>
          </a:ln>
        </p:spPr>
        <p:txBody>
          <a:bodyPr wrap="square">
            <a:spAutoFit/>
          </a:bodyPr>
          <a:lstStyle/>
          <a:p>
            <a:pPr indent="0">
              <a:lnSpc>
                <a:spcPct val="110000"/>
              </a:lnSpc>
              <a:buNone/>
            </a:pPr>
            <a:r>
              <a:rPr sz="1400" b="0" dirty="0" smtClean="0">
                <a:latin typeface="宋体" panose="02010600030101010101" pitchFamily="2" charset="-122"/>
                <a:ea typeface="宋体" panose="02010600030101010101" pitchFamily="2" charset="-122"/>
                <a:cs typeface="宋体" charset="0"/>
              </a:rPr>
              <a:t>Cilium </a:t>
            </a:r>
            <a:r>
              <a:rPr sz="1400" b="0" dirty="0" err="1" smtClean="0">
                <a:latin typeface="宋体" panose="02010600030101010101" pitchFamily="2" charset="-122"/>
                <a:ea typeface="宋体" panose="02010600030101010101" pitchFamily="2" charset="-122"/>
                <a:cs typeface="宋体" charset="0"/>
              </a:rPr>
              <a:t>的性能都明显优于</a:t>
            </a:r>
            <a:r>
              <a:rPr lang="zh-CN" altLang="en-US" sz="1400" dirty="0">
                <a:latin typeface="宋体" panose="02010600030101010101" pitchFamily="2" charset="-122"/>
                <a:ea typeface="宋体" panose="02010600030101010101" pitchFamily="2" charset="-122"/>
                <a:cs typeface="宋体" charset="0"/>
              </a:rPr>
              <a:t>使用</a:t>
            </a:r>
            <a:r>
              <a:rPr sz="1400" b="0" dirty="0" err="1" smtClean="0">
                <a:latin typeface="宋体" panose="02010600030101010101" pitchFamily="2" charset="-122"/>
                <a:ea typeface="宋体" panose="02010600030101010101" pitchFamily="2" charset="-122"/>
                <a:cs typeface="宋体" charset="0"/>
              </a:rPr>
              <a:t>iptables</a:t>
            </a:r>
            <a:r>
              <a:rPr sz="1400" b="0" dirty="0" smtClean="0">
                <a:latin typeface="宋体" panose="02010600030101010101" pitchFamily="2" charset="-122"/>
                <a:ea typeface="宋体" panose="02010600030101010101" pitchFamily="2" charset="-122"/>
                <a:cs typeface="宋体" charset="0"/>
              </a:rPr>
              <a:t> </a:t>
            </a:r>
            <a:r>
              <a:rPr sz="1400" b="0" dirty="0" err="1">
                <a:latin typeface="宋体" panose="02010600030101010101" pitchFamily="2" charset="-122"/>
                <a:ea typeface="宋体" panose="02010600030101010101" pitchFamily="2" charset="-122"/>
                <a:cs typeface="宋体" charset="0"/>
              </a:rPr>
              <a:t>的情况</a:t>
            </a:r>
            <a:r>
              <a:rPr sz="1400" b="0" dirty="0">
                <a:latin typeface="宋体" panose="02010600030101010101" pitchFamily="2" charset="-122"/>
                <a:ea typeface="宋体" panose="02010600030101010101" pitchFamily="2" charset="-122"/>
                <a:cs typeface="宋体" charset="0"/>
              </a:rPr>
              <a:t>。</a:t>
            </a:r>
          </a:p>
        </p:txBody>
      </p:sp>
    </p:spTree>
    <p:extLst>
      <p:ext uri="{BB962C8B-B14F-4D97-AF65-F5344CB8AC3E}">
        <p14:creationId xmlns:p14="http://schemas.microsoft.com/office/powerpoint/2010/main" val="28893996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icture containing background pattern&#10;&#10;Description automatically generated"/>
          <p:cNvPicPr>
            <a:picLocks noChangeAspect="1"/>
          </p:cNvPicPr>
          <p:nvPr/>
        </p:nvPicPr>
        <p:blipFill>
          <a:blip r:embed="rId3"/>
          <a:stretch>
            <a:fillRect/>
          </a:stretch>
        </p:blipFill>
        <p:spPr>
          <a:xfrm>
            <a:off x="7167073" y="3543062"/>
            <a:ext cx="317500" cy="1917700"/>
          </a:xfrm>
          <a:prstGeom prst="rect">
            <a:avLst/>
          </a:prstGeom>
        </p:spPr>
      </p:pic>
      <p:pic>
        <p:nvPicPr>
          <p:cNvPr id="22" name="Picture 21" descr="Shape, circle&#10;&#10;Description automatically generated"/>
          <p:cNvPicPr>
            <a:picLocks noChangeAspect="1"/>
          </p:cNvPicPr>
          <p:nvPr/>
        </p:nvPicPr>
        <p:blipFill>
          <a:blip r:embed="rId4">
            <a:alphaModFix amt="35000"/>
          </a:blip>
          <a:stretch>
            <a:fillRect/>
          </a:stretch>
        </p:blipFill>
        <p:spPr>
          <a:xfrm>
            <a:off x="7795769" y="-587635"/>
            <a:ext cx="1820764" cy="1809795"/>
          </a:xfrm>
          <a:prstGeom prst="rect">
            <a:avLst/>
          </a:prstGeom>
        </p:spPr>
      </p:pic>
      <p:sp>
        <p:nvSpPr>
          <p:cNvPr id="14" name="矩形 13"/>
          <p:cNvSpPr/>
          <p:nvPr/>
        </p:nvSpPr>
        <p:spPr>
          <a:xfrm>
            <a:off x="940683" y="2090263"/>
            <a:ext cx="6402142" cy="717504"/>
          </a:xfrm>
          <a:prstGeom prst="rect">
            <a:avLst/>
          </a:prstGeom>
        </p:spPr>
        <p:txBody>
          <a:bodyPr wrap="square">
            <a:spAutoFit/>
          </a:bodyPr>
          <a:lstStyle/>
          <a:p>
            <a:pPr>
              <a:lnSpc>
                <a:spcPts val="4500"/>
              </a:lnSpc>
            </a:pPr>
            <a:r>
              <a:rPr kumimoji="1" lang="en-US" altLang="zh-CN" sz="5000" b="1" dirty="0">
                <a:solidFill>
                  <a:srgbClr val="5E923D"/>
                </a:solidFill>
                <a:latin typeface="Avenir Black" panose="02000503020000020003" pitchFamily="2" charset="0"/>
                <a:ea typeface="Source Han Sans CN Heavy" panose="020B0500000000000000" pitchFamily="34" charset="-128"/>
                <a:cs typeface="Dubai Medium" panose="020B0503030403030204" pitchFamily="34" charset="-78"/>
              </a:rPr>
              <a:t>THANKS</a:t>
            </a:r>
            <a:endParaRPr kumimoji="1" lang="zh-CN" altLang="en-US" sz="5000" b="1" dirty="0">
              <a:solidFill>
                <a:srgbClr val="5E923D"/>
              </a:solidFill>
              <a:latin typeface="Avenir Black" panose="02000503020000020003" pitchFamily="2" charset="0"/>
              <a:ea typeface="Source Han Sans CN Heavy" panose="020B0500000000000000" pitchFamily="34" charset="-128"/>
              <a:cs typeface="Dubai Medium" panose="020B0503030403030204" pitchFamily="34" charset="-78"/>
            </a:endParaRPr>
          </a:p>
        </p:txBody>
      </p:sp>
      <p:sp>
        <p:nvSpPr>
          <p:cNvPr id="15" name="矩形 14"/>
          <p:cNvSpPr/>
          <p:nvPr/>
        </p:nvSpPr>
        <p:spPr>
          <a:xfrm>
            <a:off x="1022793" y="2789385"/>
            <a:ext cx="3274473" cy="261610"/>
          </a:xfrm>
          <a:prstGeom prst="rect">
            <a:avLst/>
          </a:prstGeom>
          <a:ln>
            <a:noFill/>
          </a:ln>
        </p:spPr>
        <p:txBody>
          <a:bodyPr wrap="square">
            <a:spAutoFit/>
          </a:bodyPr>
          <a:lstStyle/>
          <a:p>
            <a:r>
              <a:rPr kumimoji="1" lang="en-US" sz="1100" spc="600" dirty="0">
                <a:solidFill>
                  <a:schemeClr val="tx1">
                    <a:lumMod val="75000"/>
                    <a:lumOff val="25000"/>
                  </a:schemeClr>
                </a:solidFill>
                <a:latin typeface="Gautami" panose="020B0502040204020203" pitchFamily="34" charset="0"/>
                <a:ea typeface="Source Han Sans CN Light" panose="020B0300000000000000" pitchFamily="34" charset="-128"/>
                <a:cs typeface="Gautami" panose="020B0502040204020203" pitchFamily="34" charset="0"/>
              </a:rPr>
              <a:t>SUBHEADING</a:t>
            </a:r>
            <a:endParaRPr kumimoji="1" lang="en-US" altLang="zh-CN" sz="1100" spc="600" dirty="0">
              <a:solidFill>
                <a:schemeClr val="tx1">
                  <a:lumMod val="75000"/>
                  <a:lumOff val="25000"/>
                </a:schemeClr>
              </a:solidFill>
              <a:latin typeface="Gautami" panose="020B0502040204020203" pitchFamily="34" charset="0"/>
              <a:ea typeface="Source Han Sans CN Light" panose="020B0300000000000000" pitchFamily="34" charset="-128"/>
              <a:cs typeface="Gautami" panose="020B0502040204020203" pitchFamily="34" charset="0"/>
            </a:endParaRPr>
          </a:p>
        </p:txBody>
      </p:sp>
      <p:pic>
        <p:nvPicPr>
          <p:cNvPr id="3" name="Picture 2" descr="Shape, circle&#10;&#10;Description automatically generated"/>
          <p:cNvPicPr>
            <a:picLocks noChangeAspect="1"/>
          </p:cNvPicPr>
          <p:nvPr/>
        </p:nvPicPr>
        <p:blipFill>
          <a:blip r:embed="rId5"/>
          <a:stretch>
            <a:fillRect/>
          </a:stretch>
        </p:blipFill>
        <p:spPr>
          <a:xfrm>
            <a:off x="-339101" y="3172745"/>
            <a:ext cx="1828800" cy="1828800"/>
          </a:xfrm>
          <a:prstGeom prst="rect">
            <a:avLst/>
          </a:prstGeom>
        </p:spPr>
      </p:pic>
      <p:pic>
        <p:nvPicPr>
          <p:cNvPr id="13" name="Picture 12" descr="A picture containing light&#10;&#10;Description automatically generated"/>
          <p:cNvPicPr>
            <a:picLocks noChangeAspect="1"/>
          </p:cNvPicPr>
          <p:nvPr/>
        </p:nvPicPr>
        <p:blipFill>
          <a:blip r:embed="rId6"/>
          <a:stretch>
            <a:fillRect/>
          </a:stretch>
        </p:blipFill>
        <p:spPr>
          <a:xfrm>
            <a:off x="658108" y="860747"/>
            <a:ext cx="565150" cy="565150"/>
          </a:xfrm>
          <a:prstGeom prst="rect">
            <a:avLst/>
          </a:prstGeom>
        </p:spPr>
      </p:pic>
      <p:pic>
        <p:nvPicPr>
          <p:cNvPr id="18" name="Picture 17" descr="Background pattern&#10;&#10;Description automatically generated with medium confidence"/>
          <p:cNvPicPr>
            <a:picLocks noChangeAspect="1"/>
          </p:cNvPicPr>
          <p:nvPr/>
        </p:nvPicPr>
        <p:blipFill>
          <a:blip r:embed="rId7"/>
          <a:stretch>
            <a:fillRect/>
          </a:stretch>
        </p:blipFill>
        <p:spPr>
          <a:xfrm>
            <a:off x="4297266" y="-593866"/>
            <a:ext cx="593223" cy="2117863"/>
          </a:xfrm>
          <a:prstGeom prst="rect">
            <a:avLst/>
          </a:prstGeom>
        </p:spPr>
      </p:pic>
      <p:pic>
        <p:nvPicPr>
          <p:cNvPr id="24" name="Picture 23"/>
          <p:cNvPicPr>
            <a:picLocks noChangeAspect="1"/>
          </p:cNvPicPr>
          <p:nvPr/>
        </p:nvPicPr>
        <p:blipFill>
          <a:blip r:embed="rId8"/>
          <a:stretch>
            <a:fillRect/>
          </a:stretch>
        </p:blipFill>
        <p:spPr>
          <a:xfrm flipH="1">
            <a:off x="7247731" y="451683"/>
            <a:ext cx="78092" cy="1111313"/>
          </a:xfrm>
          <a:prstGeom prst="rect">
            <a:avLst/>
          </a:prstGeom>
        </p:spPr>
      </p:pic>
      <p:pic>
        <p:nvPicPr>
          <p:cNvPr id="34" name="Picture 33" descr="Graphical user interface, text, application&#10;&#10;Description automatically generated"/>
          <p:cNvPicPr>
            <a:picLocks noChangeAspect="1"/>
          </p:cNvPicPr>
          <p:nvPr/>
        </p:nvPicPr>
        <p:blipFill>
          <a:blip r:embed="rId9">
            <a:alphaModFix amt="70000"/>
          </a:blip>
          <a:stretch>
            <a:fillRect/>
          </a:stretch>
        </p:blipFill>
        <p:spPr>
          <a:xfrm>
            <a:off x="207746" y="-31296"/>
            <a:ext cx="956697" cy="717733"/>
          </a:xfrm>
          <a:prstGeom prst="rect">
            <a:avLst/>
          </a:prstGeom>
        </p:spPr>
      </p:pic>
      <p:pic>
        <p:nvPicPr>
          <p:cNvPr id="4" name="Picture 3" descr="A red square with black text&#10;&#10;Description automatically generated with low confidence"/>
          <p:cNvPicPr>
            <a:picLocks noChangeAspect="1"/>
          </p:cNvPicPr>
          <p:nvPr/>
        </p:nvPicPr>
        <p:blipFill>
          <a:blip r:embed="rId10">
            <a:alphaModFix amt="80000"/>
          </a:blip>
          <a:stretch>
            <a:fillRect/>
          </a:stretch>
        </p:blipFill>
        <p:spPr>
          <a:xfrm>
            <a:off x="8379939" y="4336596"/>
            <a:ext cx="660195" cy="653119"/>
          </a:xfrm>
          <a:prstGeom prst="rect">
            <a:avLst/>
          </a:prstGeom>
        </p:spPr>
      </p:pic>
      <p:pic>
        <p:nvPicPr>
          <p:cNvPr id="6" name="Picture 5" descr="A picture containing shape&#10;&#10;Description automatically generated"/>
          <p:cNvPicPr>
            <a:picLocks noChangeAspect="1"/>
          </p:cNvPicPr>
          <p:nvPr/>
        </p:nvPicPr>
        <p:blipFill>
          <a:blip r:embed="rId11">
            <a:alphaModFix amt="77000"/>
          </a:blip>
          <a:stretch>
            <a:fillRect/>
          </a:stretch>
        </p:blipFill>
        <p:spPr>
          <a:xfrm>
            <a:off x="4125016" y="236017"/>
            <a:ext cx="4203455" cy="5143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hape, square&#10;&#10;Description automatically generated"/>
          <p:cNvPicPr>
            <a:picLocks noChangeAspect="1"/>
          </p:cNvPicPr>
          <p:nvPr/>
        </p:nvPicPr>
        <p:blipFill>
          <a:blip r:embed="rId3"/>
          <a:stretch>
            <a:fillRect/>
          </a:stretch>
        </p:blipFill>
        <p:spPr>
          <a:xfrm>
            <a:off x="0" y="0"/>
            <a:ext cx="9144000" cy="5223878"/>
          </a:xfrm>
          <a:prstGeom prst="rect">
            <a:avLst/>
          </a:prstGeom>
        </p:spPr>
      </p:pic>
      <p:sp>
        <p:nvSpPr>
          <p:cNvPr id="5" name="圆角矩形 4"/>
          <p:cNvSpPr/>
          <p:nvPr/>
        </p:nvSpPr>
        <p:spPr>
          <a:xfrm>
            <a:off x="3559175" y="-1727796"/>
            <a:ext cx="2025650" cy="4292600"/>
          </a:xfrm>
          <a:prstGeom prst="roundRect">
            <a:avLst>
              <a:gd name="adj" fmla="val 50000"/>
            </a:avLst>
          </a:prstGeom>
          <a:gradFill>
            <a:gsLst>
              <a:gs pos="1700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p>
        </p:txBody>
      </p:sp>
      <p:sp>
        <p:nvSpPr>
          <p:cNvPr id="3" name="文本框 2"/>
          <p:cNvSpPr txBox="1"/>
          <p:nvPr/>
        </p:nvSpPr>
        <p:spPr>
          <a:xfrm>
            <a:off x="3559175" y="332864"/>
            <a:ext cx="2095829" cy="1938992"/>
          </a:xfrm>
          <a:prstGeom prst="rect">
            <a:avLst/>
          </a:prstGeom>
          <a:noFill/>
        </p:spPr>
        <p:txBody>
          <a:bodyPr wrap="square" rtlCol="0">
            <a:spAutoFit/>
          </a:bodyPr>
          <a:lstStyle/>
          <a:p>
            <a:pPr algn="ctr"/>
            <a:r>
              <a:rPr kumimoji="1" lang="en-US" altLang="zh-CN" sz="12000" dirty="0">
                <a:ln>
                  <a:solidFill>
                    <a:srgbClr val="CAD5E2"/>
                  </a:solidFill>
                </a:ln>
                <a:solidFill>
                  <a:srgbClr val="5E923D"/>
                </a:solidFill>
                <a:latin typeface="Source Han Sans CN Light" panose="020B0300000000000000" pitchFamily="34" charset="-128"/>
                <a:ea typeface="Source Han Sans CN Light" panose="020B0300000000000000" pitchFamily="34" charset="-128"/>
              </a:rPr>
              <a:t>01</a:t>
            </a:r>
            <a:endParaRPr kumimoji="1" lang="zh-CN" altLang="en-US" sz="12000" dirty="0">
              <a:ln>
                <a:solidFill>
                  <a:srgbClr val="CAD5E2"/>
                </a:solidFill>
              </a:ln>
              <a:solidFill>
                <a:srgbClr val="5E923D"/>
              </a:solidFill>
              <a:latin typeface="Source Han Sans CN Light" panose="020B0300000000000000" pitchFamily="34" charset="-128"/>
              <a:ea typeface="Source Han Sans CN Light" panose="020B0300000000000000" pitchFamily="34" charset="-128"/>
            </a:endParaRPr>
          </a:p>
        </p:txBody>
      </p:sp>
      <p:sp>
        <p:nvSpPr>
          <p:cNvPr id="4" name="文本框 3"/>
          <p:cNvSpPr txBox="1"/>
          <p:nvPr/>
        </p:nvSpPr>
        <p:spPr>
          <a:xfrm>
            <a:off x="3348641" y="1731088"/>
            <a:ext cx="2446718" cy="369332"/>
          </a:xfrm>
          <a:prstGeom prst="rect">
            <a:avLst/>
          </a:prstGeom>
          <a:noFill/>
        </p:spPr>
        <p:txBody>
          <a:bodyPr wrap="square" rtlCol="0">
            <a:spAutoFit/>
          </a:bodyPr>
          <a:lstStyle/>
          <a:p>
            <a:pPr algn="ctr"/>
            <a:r>
              <a:rPr kumimoji="1" lang="en-US" altLang="zh-CN" b="1" dirty="0">
                <a:solidFill>
                  <a:srgbClr val="3D6329"/>
                </a:solidFill>
                <a:latin typeface="Source Han Sans CN" panose="020B0500000000000000" pitchFamily="34" charset="-128"/>
                <a:ea typeface="Source Han Sans CN" panose="020B0500000000000000" pitchFamily="34" charset="-128"/>
              </a:rPr>
              <a:t>PART</a:t>
            </a:r>
            <a:r>
              <a:rPr kumimoji="1" lang="zh-CN" altLang="en-US" b="1" dirty="0">
                <a:solidFill>
                  <a:srgbClr val="3D6329"/>
                </a:solidFill>
                <a:latin typeface="Source Han Sans CN" panose="020B0500000000000000" pitchFamily="34" charset="-128"/>
                <a:ea typeface="Source Han Sans CN" panose="020B0500000000000000" pitchFamily="34" charset="-128"/>
              </a:rPr>
              <a:t> </a:t>
            </a:r>
            <a:r>
              <a:rPr kumimoji="1" lang="en-US" altLang="zh-CN" b="1" dirty="0">
                <a:solidFill>
                  <a:srgbClr val="3D6329"/>
                </a:solidFill>
                <a:latin typeface="Source Han Sans CN" panose="020B0500000000000000" pitchFamily="34" charset="-128"/>
                <a:ea typeface="Source Han Sans CN" panose="020B0500000000000000" pitchFamily="34" charset="-128"/>
              </a:rPr>
              <a:t>ONE</a:t>
            </a:r>
            <a:endParaRPr kumimoji="1" lang="zh-CN" altLang="en-US" b="1" dirty="0">
              <a:solidFill>
                <a:srgbClr val="3D6329"/>
              </a:solidFill>
              <a:latin typeface="Source Han Sans CN" panose="020B0500000000000000" pitchFamily="34" charset="-128"/>
              <a:ea typeface="Source Han Sans CN" panose="020B0500000000000000" pitchFamily="34" charset="-128"/>
            </a:endParaRPr>
          </a:p>
        </p:txBody>
      </p:sp>
      <p:sp>
        <p:nvSpPr>
          <p:cNvPr id="7" name="椭圆 6"/>
          <p:cNvSpPr/>
          <p:nvPr/>
        </p:nvSpPr>
        <p:spPr>
          <a:xfrm rot="17459784">
            <a:off x="-908050" y="3266133"/>
            <a:ext cx="1816099" cy="1816099"/>
          </a:xfrm>
          <a:prstGeom prst="ellipse">
            <a:avLst/>
          </a:prstGeom>
          <a:gradFill>
            <a:gsLst>
              <a:gs pos="19000">
                <a:srgbClr val="CAD5E2">
                  <a:alpha val="3000"/>
                </a:srgbClr>
              </a:gs>
              <a:gs pos="98000">
                <a:srgbClr val="CAD5E2">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8014007" y="-442983"/>
            <a:ext cx="1816099" cy="1816099"/>
          </a:xfrm>
          <a:prstGeom prst="ellipse">
            <a:avLst/>
          </a:prstGeom>
          <a:gradFill>
            <a:gsLst>
              <a:gs pos="19000">
                <a:srgbClr val="CAD5E2">
                  <a:alpha val="3000"/>
                </a:srgbClr>
              </a:gs>
              <a:gs pos="98000">
                <a:srgbClr val="CAD5E2">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23" name="Picture 22" descr="A picture containing icon&#10;&#10;Description automatically generated"/>
          <p:cNvPicPr>
            <a:picLocks noChangeAspect="1"/>
          </p:cNvPicPr>
          <p:nvPr/>
        </p:nvPicPr>
        <p:blipFill>
          <a:blip r:embed="rId4"/>
          <a:stretch>
            <a:fillRect/>
          </a:stretch>
        </p:blipFill>
        <p:spPr>
          <a:xfrm>
            <a:off x="377055" y="-573232"/>
            <a:ext cx="7437309" cy="5347303"/>
          </a:xfrm>
          <a:prstGeom prst="rect">
            <a:avLst/>
          </a:prstGeom>
        </p:spPr>
      </p:pic>
      <p:sp>
        <p:nvSpPr>
          <p:cNvPr id="9" name="文本框 8"/>
          <p:cNvSpPr txBox="1"/>
          <p:nvPr/>
        </p:nvSpPr>
        <p:spPr>
          <a:xfrm>
            <a:off x="2875573" y="2739452"/>
            <a:ext cx="3403467" cy="523220"/>
          </a:xfrm>
          <a:prstGeom prst="rect">
            <a:avLst/>
          </a:prstGeom>
          <a:noFill/>
        </p:spPr>
        <p:txBody>
          <a:bodyPr wrap="square" rtlCol="0">
            <a:spAutoFit/>
          </a:bodyPr>
          <a:lstStyle/>
          <a:p>
            <a:pPr algn="ctr"/>
            <a:r>
              <a:rPr kumimoji="1" lang="en-US" altLang="zh-CN" sz="2800" b="1" dirty="0" err="1">
                <a:solidFill>
                  <a:schemeClr val="bg1"/>
                </a:solidFill>
                <a:latin typeface="Source Han Sans CN" panose="020B0500000000000000" pitchFamily="34" charset="-128"/>
                <a:ea typeface="Source Han Sans CN" panose="020B0500000000000000" pitchFamily="34" charset="-128"/>
              </a:rPr>
              <a:t>eBPF</a:t>
            </a:r>
            <a:r>
              <a:rPr kumimoji="1" lang="zh-CN" altLang="en-US" sz="2800" b="1" dirty="0">
                <a:solidFill>
                  <a:schemeClr val="bg1"/>
                </a:solidFill>
                <a:latin typeface="Source Han Sans CN" panose="020B0500000000000000" pitchFamily="34" charset="-128"/>
                <a:ea typeface="Source Han Sans CN" panose="020B0500000000000000" pitchFamily="34" charset="-128"/>
              </a:rPr>
              <a:t>加载过程</a:t>
            </a:r>
          </a:p>
        </p:txBody>
      </p:sp>
      <p:sp>
        <p:nvSpPr>
          <p:cNvPr id="10" name="矩形 9"/>
          <p:cNvSpPr/>
          <p:nvPr/>
        </p:nvSpPr>
        <p:spPr>
          <a:xfrm>
            <a:off x="2570637" y="3384311"/>
            <a:ext cx="4002726" cy="336823"/>
          </a:xfrm>
          <a:prstGeom prst="rect">
            <a:avLst/>
          </a:prstGeom>
        </p:spPr>
        <p:txBody>
          <a:bodyPr wrap="square">
            <a:spAutoFit/>
          </a:bodyPr>
          <a:lstStyle/>
          <a:p>
            <a:pPr algn="ctr">
              <a:lnSpc>
                <a:spcPct val="150000"/>
              </a:lnSpc>
            </a:pPr>
            <a:r>
              <a:rPr lang="zh-CN" altLang="en-US" sz="1200" dirty="0">
                <a:solidFill>
                  <a:schemeClr val="bg1"/>
                </a:solidFill>
                <a:latin typeface="Source Han Sans CN ExtraLight" panose="020B0200000000000000" pitchFamily="34" charset="-128"/>
                <a:ea typeface="Source Han Sans CN ExtraLight" panose="020B0200000000000000" pitchFamily="34" charset="-128"/>
              </a:rPr>
              <a:t>从编译到可执行</a:t>
            </a:r>
          </a:p>
        </p:txBody>
      </p:sp>
      <p:pic>
        <p:nvPicPr>
          <p:cNvPr id="26" name="Picture 25" descr="Text&#10;&#10;Description automatically generated"/>
          <p:cNvPicPr>
            <a:picLocks noChangeAspect="1"/>
          </p:cNvPicPr>
          <p:nvPr/>
        </p:nvPicPr>
        <p:blipFill>
          <a:blip r:embed="rId5"/>
          <a:stretch>
            <a:fillRect/>
          </a:stretch>
        </p:blipFill>
        <p:spPr>
          <a:xfrm>
            <a:off x="8000466" y="4404250"/>
            <a:ext cx="956697" cy="717734"/>
          </a:xfrm>
          <a:prstGeom prst="rect">
            <a:avLst/>
          </a:prstGeom>
        </p:spPr>
      </p:pic>
    </p:spTree>
    <p:extLst>
      <p:ext uri="{BB962C8B-B14F-4D97-AF65-F5344CB8AC3E}">
        <p14:creationId xmlns:p14="http://schemas.microsoft.com/office/powerpoint/2010/main" val="3567294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Graphical user interface, text, application&#10;&#10;Description automatically generated"/>
          <p:cNvPicPr>
            <a:picLocks noChangeAspect="1"/>
          </p:cNvPicPr>
          <p:nvPr/>
        </p:nvPicPr>
        <p:blipFill>
          <a:blip r:embed="rId2">
            <a:alphaModFix amt="70000"/>
          </a:blip>
          <a:stretch>
            <a:fillRect/>
          </a:stretch>
        </p:blipFill>
        <p:spPr>
          <a:xfrm>
            <a:off x="8000466" y="4404251"/>
            <a:ext cx="956697" cy="717733"/>
          </a:xfrm>
          <a:prstGeom prst="rect">
            <a:avLst/>
          </a:prstGeom>
        </p:spPr>
      </p:pic>
      <p:sp>
        <p:nvSpPr>
          <p:cNvPr id="24" name="矩形 23"/>
          <p:cNvSpPr/>
          <p:nvPr/>
        </p:nvSpPr>
        <p:spPr bwMode="auto">
          <a:xfrm>
            <a:off x="366797" y="1861006"/>
            <a:ext cx="800100" cy="855439"/>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C</a:t>
            </a:r>
            <a:r>
              <a:rPr kumimoji="0" lang="zh-CN" altLang="en-US" sz="1800" b="0" i="0" u="none" strike="noStrike" cap="none" normalizeH="0" baseline="0" dirty="0" smtClean="0">
                <a:ln>
                  <a:noFill/>
                </a:ln>
                <a:solidFill>
                  <a:schemeClr val="tx1"/>
                </a:solidFill>
                <a:effectLst/>
                <a:latin typeface="Arial" pitchFamily="34" charset="0"/>
                <a:ea typeface="宋体" pitchFamily="2" charset="-122"/>
              </a:rPr>
              <a:t>代码</a:t>
            </a:r>
          </a:p>
        </p:txBody>
      </p:sp>
      <p:sp>
        <p:nvSpPr>
          <p:cNvPr id="25" name="矩形 24"/>
          <p:cNvSpPr/>
          <p:nvPr/>
        </p:nvSpPr>
        <p:spPr bwMode="auto">
          <a:xfrm>
            <a:off x="1744810" y="1861006"/>
            <a:ext cx="1028700" cy="855439"/>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ELF</a:t>
            </a:r>
            <a:r>
              <a:rPr kumimoji="0" lang="zh-CN" altLang="en-US" sz="1800" b="0" i="0" u="none" strike="noStrike" cap="none" normalizeH="0" baseline="0" dirty="0" smtClean="0">
                <a:ln>
                  <a:noFill/>
                </a:ln>
                <a:solidFill>
                  <a:schemeClr val="tx1"/>
                </a:solidFill>
                <a:effectLst/>
                <a:latin typeface="Arial" pitchFamily="34" charset="0"/>
                <a:ea typeface="宋体" pitchFamily="2" charset="-122"/>
              </a:rPr>
              <a:t>文件</a:t>
            </a:r>
          </a:p>
        </p:txBody>
      </p:sp>
      <p:sp>
        <p:nvSpPr>
          <p:cNvPr id="26" name="矩形 25"/>
          <p:cNvSpPr/>
          <p:nvPr/>
        </p:nvSpPr>
        <p:spPr bwMode="auto">
          <a:xfrm>
            <a:off x="3351423" y="1861006"/>
            <a:ext cx="1518557" cy="855440"/>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宋体" pitchFamily="2" charset="-122"/>
              </a:rPr>
              <a:t>数据（</a:t>
            </a:r>
            <a:r>
              <a:rPr kumimoji="0" lang="en-US" altLang="zh-CN" sz="1800" b="0" i="0" u="none" strike="noStrike" cap="none" normalizeH="0" baseline="0" dirty="0" err="1" smtClean="0">
                <a:ln>
                  <a:noFill/>
                </a:ln>
                <a:solidFill>
                  <a:schemeClr val="tx1"/>
                </a:solidFill>
                <a:effectLst/>
                <a:latin typeface="Arial" pitchFamily="34" charset="0"/>
                <a:ea typeface="宋体" pitchFamily="2" charset="-122"/>
              </a:rPr>
              <a:t>insns</a:t>
            </a:r>
            <a:r>
              <a:rPr kumimoji="0" lang="zh-CN" altLang="en-US" sz="1800" b="0" i="0" u="none" strike="noStrike" cap="none" normalizeH="0" baseline="0" dirty="0" smtClean="0">
                <a:ln>
                  <a:noFill/>
                </a:ln>
                <a:solidFill>
                  <a:schemeClr val="tx1"/>
                </a:solidFill>
                <a:effectLst/>
                <a:latin typeface="Arial" pitchFamily="34" charset="0"/>
                <a:ea typeface="宋体" pitchFamily="2" charset="-122"/>
              </a:rPr>
              <a:t>）</a:t>
            </a:r>
          </a:p>
        </p:txBody>
      </p:sp>
      <p:sp>
        <p:nvSpPr>
          <p:cNvPr id="28" name="矩形 27"/>
          <p:cNvSpPr/>
          <p:nvPr/>
        </p:nvSpPr>
        <p:spPr bwMode="auto">
          <a:xfrm>
            <a:off x="7150133" y="1861005"/>
            <a:ext cx="1462004" cy="855439"/>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dirty="0" smtClean="0">
                <a:solidFill>
                  <a:schemeClr val="tx1"/>
                </a:solidFill>
                <a:latin typeface="Arial" pitchFamily="34" charset="0"/>
                <a:ea typeface="宋体" pitchFamily="2" charset="-122"/>
              </a:rPr>
              <a:t>Native code</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cxnSp>
        <p:nvCxnSpPr>
          <p:cNvPr id="32" name="直接箭头连接符 31"/>
          <p:cNvCxnSpPr>
            <a:stCxn id="24" idx="3"/>
            <a:endCxn id="25" idx="1"/>
          </p:cNvCxnSpPr>
          <p:nvPr/>
        </p:nvCxnSpPr>
        <p:spPr bwMode="auto">
          <a:xfrm>
            <a:off x="1166897" y="2288726"/>
            <a:ext cx="577913" cy="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箭头连接符 32"/>
          <p:cNvCxnSpPr>
            <a:stCxn id="25" idx="3"/>
            <a:endCxn id="26" idx="1"/>
          </p:cNvCxnSpPr>
          <p:nvPr/>
        </p:nvCxnSpPr>
        <p:spPr bwMode="auto">
          <a:xfrm>
            <a:off x="2773510" y="2288726"/>
            <a:ext cx="577913" cy="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箭头连接符 33"/>
          <p:cNvCxnSpPr>
            <a:stCxn id="26" idx="3"/>
            <a:endCxn id="28" idx="1"/>
          </p:cNvCxnSpPr>
          <p:nvPr/>
        </p:nvCxnSpPr>
        <p:spPr bwMode="auto">
          <a:xfrm flipV="1">
            <a:off x="4869980" y="2288725"/>
            <a:ext cx="2280153" cy="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文本框 2"/>
          <p:cNvSpPr txBox="1"/>
          <p:nvPr/>
        </p:nvSpPr>
        <p:spPr>
          <a:xfrm>
            <a:off x="495300" y="381000"/>
            <a:ext cx="2278210" cy="369332"/>
          </a:xfrm>
          <a:prstGeom prst="rect">
            <a:avLst/>
          </a:prstGeom>
          <a:noFill/>
        </p:spPr>
        <p:txBody>
          <a:bodyPr wrap="square" rtlCol="0">
            <a:spAutoFit/>
          </a:bodyPr>
          <a:lstStyle/>
          <a:p>
            <a:r>
              <a:rPr lang="zh-CN" altLang="en-US" dirty="0" smtClean="0"/>
              <a:t>加载过程概述</a:t>
            </a:r>
            <a:endParaRPr lang="zh-CN" altLang="en-US" dirty="0"/>
          </a:p>
        </p:txBody>
      </p:sp>
      <p:sp>
        <p:nvSpPr>
          <p:cNvPr id="4" name="圆角矩形 3"/>
          <p:cNvSpPr/>
          <p:nvPr/>
        </p:nvSpPr>
        <p:spPr>
          <a:xfrm>
            <a:off x="940751" y="2920322"/>
            <a:ext cx="1030203" cy="508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fontAlgn="base">
              <a:spcBef>
                <a:spcPct val="0"/>
              </a:spcBef>
              <a:spcAft>
                <a:spcPct val="0"/>
              </a:spcAft>
            </a:pPr>
            <a:r>
              <a:rPr lang="en-US" altLang="zh-CN">
                <a:solidFill>
                  <a:schemeClr val="tx1"/>
                </a:solidFill>
                <a:latin typeface="Arial" pitchFamily="34" charset="0"/>
                <a:ea typeface="宋体" pitchFamily="2" charset="-122"/>
              </a:rPr>
              <a:t>llvm</a:t>
            </a:r>
          </a:p>
          <a:p>
            <a:pPr defTabSz="914400" fontAlgn="base">
              <a:spcBef>
                <a:spcPct val="0"/>
              </a:spcBef>
              <a:spcAft>
                <a:spcPct val="0"/>
              </a:spcAft>
            </a:pPr>
            <a:r>
              <a:rPr lang="en-US" altLang="zh-CN">
                <a:solidFill>
                  <a:schemeClr val="tx1"/>
                </a:solidFill>
                <a:latin typeface="Arial" pitchFamily="34" charset="0"/>
                <a:ea typeface="宋体" pitchFamily="2" charset="-122"/>
              </a:rPr>
              <a:t>clang</a:t>
            </a:r>
            <a:endParaRPr lang="zh-CN" altLang="en-US" dirty="0">
              <a:solidFill>
                <a:schemeClr val="tx1"/>
              </a:solidFill>
              <a:latin typeface="Arial" pitchFamily="34" charset="0"/>
              <a:ea typeface="宋体" pitchFamily="2" charset="-122"/>
            </a:endParaRPr>
          </a:p>
        </p:txBody>
      </p:sp>
      <p:sp>
        <p:nvSpPr>
          <p:cNvPr id="5" name="圆角矩形 4"/>
          <p:cNvSpPr/>
          <p:nvPr/>
        </p:nvSpPr>
        <p:spPr>
          <a:xfrm>
            <a:off x="2481410" y="2920322"/>
            <a:ext cx="870013" cy="5461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fontAlgn="base">
              <a:spcBef>
                <a:spcPct val="0"/>
              </a:spcBef>
              <a:spcAft>
                <a:spcPct val="0"/>
              </a:spcAft>
            </a:pPr>
            <a:r>
              <a:rPr lang="en-US" altLang="zh-CN" dirty="0" err="1" smtClean="0">
                <a:solidFill>
                  <a:schemeClr val="tx1"/>
                </a:solidFill>
                <a:latin typeface="Arial" pitchFamily="34" charset="0"/>
                <a:ea typeface="宋体" pitchFamily="2" charset="-122"/>
              </a:rPr>
              <a:t>libelf</a:t>
            </a:r>
            <a:endParaRPr lang="en-US" altLang="zh-CN" dirty="0" smtClean="0">
              <a:solidFill>
                <a:schemeClr val="tx1"/>
              </a:solidFill>
              <a:latin typeface="Arial" pitchFamily="34" charset="0"/>
              <a:ea typeface="宋体" pitchFamily="2" charset="-122"/>
            </a:endParaRPr>
          </a:p>
          <a:p>
            <a:pPr defTabSz="914400" fontAlgn="base">
              <a:spcBef>
                <a:spcPct val="0"/>
              </a:spcBef>
              <a:spcAft>
                <a:spcPct val="0"/>
              </a:spcAft>
            </a:pPr>
            <a:r>
              <a:rPr lang="en-US" altLang="zh-CN" dirty="0" err="1">
                <a:solidFill>
                  <a:schemeClr val="tx1"/>
                </a:solidFill>
                <a:latin typeface="Arial" pitchFamily="34" charset="0"/>
                <a:ea typeface="宋体" pitchFamily="2" charset="-122"/>
              </a:rPr>
              <a:t>libbpf</a:t>
            </a:r>
            <a:endParaRPr lang="zh-CN" altLang="en-US" dirty="0">
              <a:solidFill>
                <a:schemeClr val="tx1"/>
              </a:solidFill>
              <a:latin typeface="Arial" pitchFamily="34" charset="0"/>
              <a:ea typeface="宋体" pitchFamily="2" charset="-122"/>
            </a:endParaRPr>
          </a:p>
        </p:txBody>
      </p:sp>
      <p:sp>
        <p:nvSpPr>
          <p:cNvPr id="6" name="圆角矩形 5"/>
          <p:cNvSpPr/>
          <p:nvPr/>
        </p:nvSpPr>
        <p:spPr>
          <a:xfrm>
            <a:off x="4577880" y="2920322"/>
            <a:ext cx="1327620" cy="5461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fontAlgn="base">
              <a:spcBef>
                <a:spcPct val="0"/>
              </a:spcBef>
              <a:spcAft>
                <a:spcPct val="0"/>
              </a:spcAft>
            </a:pPr>
            <a:r>
              <a:rPr lang="en-US" altLang="zh-CN" dirty="0" err="1">
                <a:solidFill>
                  <a:schemeClr val="tx1"/>
                </a:solidFill>
                <a:latin typeface="Arial" pitchFamily="34" charset="0"/>
                <a:ea typeface="宋体" pitchFamily="2" charset="-122"/>
              </a:rPr>
              <a:t>syscall</a:t>
            </a:r>
            <a:r>
              <a:rPr lang="en-US" altLang="zh-CN" dirty="0">
                <a:solidFill>
                  <a:schemeClr val="tx1"/>
                </a:solidFill>
                <a:latin typeface="Arial" pitchFamily="34" charset="0"/>
                <a:ea typeface="宋体" pitchFamily="2" charset="-122"/>
              </a:rPr>
              <a:t>(</a:t>
            </a:r>
            <a:r>
              <a:rPr lang="en-US" altLang="zh-CN" dirty="0" err="1">
                <a:solidFill>
                  <a:schemeClr val="tx1"/>
                </a:solidFill>
                <a:latin typeface="Arial" pitchFamily="34" charset="0"/>
                <a:ea typeface="宋体" pitchFamily="2" charset="-122"/>
              </a:rPr>
              <a:t>bpf</a:t>
            </a:r>
            <a:r>
              <a:rPr lang="en-US" altLang="zh-CN" dirty="0">
                <a:solidFill>
                  <a:schemeClr val="tx1"/>
                </a:solidFill>
                <a:latin typeface="Arial" pitchFamily="34" charset="0"/>
                <a:ea typeface="宋体" pitchFamily="2" charset="-122"/>
              </a:rPr>
              <a:t>)</a:t>
            </a:r>
            <a:endParaRPr lang="zh-CN" altLang="en-US" dirty="0">
              <a:solidFill>
                <a:schemeClr val="tx1"/>
              </a:solidFill>
              <a:latin typeface="Arial" pitchFamily="34" charset="0"/>
              <a:ea typeface="宋体" pitchFamily="2" charset="-122"/>
            </a:endParaRPr>
          </a:p>
        </p:txBody>
      </p:sp>
      <p:sp>
        <p:nvSpPr>
          <p:cNvPr id="7" name="圆角矩形 6"/>
          <p:cNvSpPr/>
          <p:nvPr/>
        </p:nvSpPr>
        <p:spPr>
          <a:xfrm>
            <a:off x="6477033" y="2920322"/>
            <a:ext cx="965200" cy="5461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914400" fontAlgn="base">
              <a:spcBef>
                <a:spcPct val="0"/>
              </a:spcBef>
              <a:spcAft>
                <a:spcPct val="0"/>
              </a:spcAft>
            </a:pPr>
            <a:r>
              <a:rPr lang="en-US" altLang="zh-CN" dirty="0">
                <a:solidFill>
                  <a:schemeClr val="tx1"/>
                </a:solidFill>
                <a:latin typeface="Arial" pitchFamily="34" charset="0"/>
                <a:ea typeface="宋体" pitchFamily="2" charset="-122"/>
              </a:rPr>
              <a:t>verifier</a:t>
            </a:r>
          </a:p>
          <a:p>
            <a:pPr defTabSz="914400" fontAlgn="base">
              <a:spcBef>
                <a:spcPct val="0"/>
              </a:spcBef>
              <a:spcAft>
                <a:spcPct val="0"/>
              </a:spcAft>
            </a:pPr>
            <a:r>
              <a:rPr lang="en-US" altLang="zh-CN" dirty="0">
                <a:solidFill>
                  <a:schemeClr val="tx1"/>
                </a:solidFill>
                <a:latin typeface="Arial" pitchFamily="34" charset="0"/>
                <a:ea typeface="宋体" pitchFamily="2" charset="-122"/>
              </a:rPr>
              <a:t>JIT</a:t>
            </a:r>
            <a:endParaRPr lang="zh-CN" altLang="en-US" dirty="0">
              <a:solidFill>
                <a:schemeClr val="tx1"/>
              </a:solidFill>
              <a:latin typeface="Arial" pitchFamily="34" charset="0"/>
              <a:ea typeface="宋体"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5200" y="1155946"/>
            <a:ext cx="7348250" cy="1384995"/>
          </a:xfrm>
          <a:prstGeom prst="rect">
            <a:avLst/>
          </a:prstGeom>
        </p:spPr>
        <p:txBody>
          <a:bodyPr wrap="square">
            <a:spAutoFit/>
          </a:bodyPr>
          <a:lstStyle/>
          <a:p>
            <a:pPr>
              <a:lnSpc>
                <a:spcPct val="150000"/>
              </a:lnSpc>
            </a:pPr>
            <a:r>
              <a:rPr kumimoji="1" lang="en-US" altLang="zh-CN" sz="1400" dirty="0" err="1" smtClean="0">
                <a:latin typeface="宋体" panose="02010600030101010101" pitchFamily="2" charset="-122"/>
                <a:ea typeface="宋体" panose="02010600030101010101" pitchFamily="2" charset="-122"/>
                <a:cs typeface="Dubai Medium" panose="020B0503030403030204" pitchFamily="34" charset="-78"/>
              </a:rPr>
              <a:t>eBPF</a:t>
            </a:r>
            <a:r>
              <a:rPr kumimoji="1" lang="zh-CN" altLang="en-US" sz="1400" dirty="0">
                <a:latin typeface="宋体" panose="02010600030101010101" pitchFamily="2" charset="-122"/>
                <a:ea typeface="宋体" panose="02010600030101010101" pitchFamily="2" charset="-122"/>
                <a:cs typeface="Dubai Medium" panose="020B0503030403030204" pitchFamily="34" charset="-78"/>
              </a:rPr>
              <a:t>的出现本质上是为了解决内核迭代速度慢和系统需求快速变化的矛盾，突出的是可编程性。</a:t>
            </a:r>
          </a:p>
          <a:p>
            <a:pPr>
              <a:lnSpc>
                <a:spcPct val="150000"/>
              </a:lnSpc>
            </a:pPr>
            <a:r>
              <a:rPr kumimoji="1" lang="zh-CN" altLang="en-US" sz="1400" dirty="0">
                <a:latin typeface="宋体" panose="02010600030101010101" pitchFamily="2" charset="-122"/>
                <a:ea typeface="宋体" panose="02010600030101010101" pitchFamily="2" charset="-122"/>
                <a:cs typeface="Dubai Medium" panose="020B0503030403030204" pitchFamily="34" charset="-78"/>
              </a:rPr>
              <a:t>可编程性的支持通常会带来一些新的问题，比如在</a:t>
            </a:r>
            <a:r>
              <a:rPr kumimoji="1" lang="zh-CN" altLang="en-US" sz="1400" b="1" dirty="0">
                <a:latin typeface="宋体" panose="02010600030101010101" pitchFamily="2" charset="-122"/>
                <a:ea typeface="宋体" panose="02010600030101010101" pitchFamily="2" charset="-122"/>
                <a:cs typeface="Dubai Medium" panose="020B0503030403030204" pitchFamily="34" charset="-78"/>
              </a:rPr>
              <a:t>不同的内核版本需要做适</a:t>
            </a:r>
            <a:r>
              <a:rPr kumimoji="1" lang="zh-CN" altLang="en-US" sz="1400" b="1" dirty="0" smtClean="0">
                <a:latin typeface="宋体" panose="02010600030101010101" pitchFamily="2" charset="-122"/>
                <a:ea typeface="宋体" panose="02010600030101010101" pitchFamily="2" charset="-122"/>
                <a:cs typeface="Dubai Medium" panose="020B0503030403030204" pitchFamily="34" charset="-78"/>
              </a:rPr>
              <a:t>配，</a:t>
            </a:r>
            <a:r>
              <a:rPr kumimoji="1" lang="zh-CN" altLang="en-US" sz="1400" dirty="0" smtClean="0">
                <a:latin typeface="宋体" panose="02010600030101010101" pitchFamily="2" charset="-122"/>
                <a:ea typeface="宋体" panose="02010600030101010101" pitchFamily="2" charset="-122"/>
                <a:cs typeface="Dubai Medium" panose="020B0503030403030204" pitchFamily="34" charset="-78"/>
              </a:rPr>
              <a:t>会不会</a:t>
            </a:r>
            <a:r>
              <a:rPr kumimoji="1" lang="zh-CN" altLang="en-US" sz="1400" dirty="0">
                <a:latin typeface="宋体" panose="02010600030101010101" pitchFamily="2" charset="-122"/>
                <a:ea typeface="宋体" panose="02010600030101010101" pitchFamily="2" charset="-122"/>
                <a:cs typeface="Dubai Medium" panose="020B0503030403030204" pitchFamily="34" charset="-78"/>
              </a:rPr>
              <a:t>影响</a:t>
            </a:r>
            <a:r>
              <a:rPr kumimoji="1" lang="zh-CN" altLang="en-US" sz="1400" b="1" dirty="0">
                <a:latin typeface="宋体" panose="02010600030101010101" pitchFamily="2" charset="-122"/>
                <a:ea typeface="宋体" panose="02010600030101010101" pitchFamily="2" charset="-122"/>
                <a:cs typeface="Dubai Medium" panose="020B0503030403030204" pitchFamily="34" charset="-78"/>
              </a:rPr>
              <a:t>内核本身的</a:t>
            </a:r>
            <a:r>
              <a:rPr kumimoji="1" lang="zh-CN" altLang="en-US" sz="1400" b="1" dirty="0" smtClean="0">
                <a:latin typeface="宋体" panose="02010600030101010101" pitchFamily="2" charset="-122"/>
                <a:ea typeface="宋体" panose="02010600030101010101" pitchFamily="2" charset="-122"/>
                <a:cs typeface="Dubai Medium" panose="020B0503030403030204" pitchFamily="34" charset="-78"/>
              </a:rPr>
              <a:t>稳定性</a:t>
            </a:r>
            <a:r>
              <a:rPr kumimoji="1" lang="zh-CN" altLang="en-US" sz="1400" dirty="0" smtClean="0">
                <a:latin typeface="宋体" panose="02010600030101010101" pitchFamily="2" charset="-122"/>
                <a:ea typeface="宋体" panose="02010600030101010101" pitchFamily="2" charset="-122"/>
                <a:cs typeface="Dubai Medium" panose="020B0503030403030204" pitchFamily="34" charset="-78"/>
              </a:rPr>
              <a:t>等</a:t>
            </a:r>
            <a:r>
              <a:rPr kumimoji="1" lang="zh-CN" altLang="en-US" sz="1400" dirty="0">
                <a:latin typeface="宋体" panose="02010600030101010101" pitchFamily="2" charset="-122"/>
                <a:ea typeface="宋体" panose="02010600030101010101" pitchFamily="2" charset="-122"/>
                <a:cs typeface="Dubai Medium" panose="020B0503030403030204" pitchFamily="34" charset="-78"/>
              </a:rPr>
              <a:t>。</a:t>
            </a:r>
          </a:p>
        </p:txBody>
      </p:sp>
      <p:pic>
        <p:nvPicPr>
          <p:cNvPr id="16" name="Picture 15" descr="Graphical user interface, text, application&#10;&#10;Description automatically generated"/>
          <p:cNvPicPr>
            <a:picLocks noChangeAspect="1"/>
          </p:cNvPicPr>
          <p:nvPr/>
        </p:nvPicPr>
        <p:blipFill>
          <a:blip r:embed="rId2">
            <a:alphaModFix amt="70000"/>
          </a:blip>
          <a:stretch>
            <a:fillRect/>
          </a:stretch>
        </p:blipFill>
        <p:spPr>
          <a:xfrm>
            <a:off x="8000466" y="4404251"/>
            <a:ext cx="956697" cy="717733"/>
          </a:xfrm>
          <a:prstGeom prst="rect">
            <a:avLst/>
          </a:prstGeom>
        </p:spPr>
      </p:pic>
      <p:sp>
        <p:nvSpPr>
          <p:cNvPr id="2" name="文本框 1"/>
          <p:cNvSpPr txBox="1"/>
          <p:nvPr/>
        </p:nvSpPr>
        <p:spPr>
          <a:xfrm>
            <a:off x="457200" y="279400"/>
            <a:ext cx="1816100" cy="369332"/>
          </a:xfrm>
          <a:prstGeom prst="rect">
            <a:avLst/>
          </a:prstGeom>
          <a:noFill/>
        </p:spPr>
        <p:txBody>
          <a:bodyPr wrap="square" rtlCol="0">
            <a:spAutoFit/>
          </a:bodyPr>
          <a:lstStyle/>
          <a:p>
            <a:r>
              <a:rPr lang="zh-CN" altLang="en-US" dirty="0" smtClean="0"/>
              <a:t>关心的问题</a:t>
            </a:r>
            <a:endParaRPr lang="zh-CN" altLang="en-US" dirty="0"/>
          </a:p>
        </p:txBody>
      </p:sp>
    </p:spTree>
    <p:extLst>
      <p:ext uri="{BB962C8B-B14F-4D97-AF65-F5344CB8AC3E}">
        <p14:creationId xmlns:p14="http://schemas.microsoft.com/office/powerpoint/2010/main" val="3192693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descr="Graphical user interface, text, application&#10;&#10;Description automatically generated"/>
          <p:cNvPicPr>
            <a:picLocks noChangeAspect="1"/>
          </p:cNvPicPr>
          <p:nvPr/>
        </p:nvPicPr>
        <p:blipFill>
          <a:blip r:embed="rId2">
            <a:alphaModFix amt="70000"/>
          </a:blip>
          <a:stretch>
            <a:fillRect/>
          </a:stretch>
        </p:blipFill>
        <p:spPr>
          <a:xfrm>
            <a:off x="8000466" y="4404251"/>
            <a:ext cx="956697" cy="717733"/>
          </a:xfrm>
          <a:prstGeom prst="rect">
            <a:avLst/>
          </a:prstGeom>
        </p:spPr>
      </p:pic>
      <p:sp>
        <p:nvSpPr>
          <p:cNvPr id="3" name="文本框 2"/>
          <p:cNvSpPr txBox="1"/>
          <p:nvPr/>
        </p:nvSpPr>
        <p:spPr>
          <a:xfrm>
            <a:off x="495300" y="381000"/>
            <a:ext cx="2278210" cy="369332"/>
          </a:xfrm>
          <a:prstGeom prst="rect">
            <a:avLst/>
          </a:prstGeom>
          <a:noFill/>
        </p:spPr>
        <p:txBody>
          <a:bodyPr wrap="square" rtlCol="0">
            <a:spAutoFit/>
          </a:bodyPr>
          <a:lstStyle/>
          <a:p>
            <a:r>
              <a:rPr lang="zh-CN" altLang="en-US" dirty="0" smtClean="0"/>
              <a:t>可移植</a:t>
            </a:r>
            <a:endParaRPr lang="zh-CN" altLang="en-US" dirty="0"/>
          </a:p>
        </p:txBody>
      </p:sp>
      <p:sp>
        <p:nvSpPr>
          <p:cNvPr id="4" name="矩形 3"/>
          <p:cNvSpPr/>
          <p:nvPr/>
        </p:nvSpPr>
        <p:spPr>
          <a:xfrm>
            <a:off x="495300" y="750332"/>
            <a:ext cx="8255000" cy="3108095"/>
          </a:xfrm>
          <a:prstGeom prst="rect">
            <a:avLst/>
          </a:prstGeom>
        </p:spPr>
        <p:txBody>
          <a:bodyPr wrap="square">
            <a:spAutoFit/>
          </a:bodyPr>
          <a:lstStyle/>
          <a:p>
            <a:pPr marL="179705" lvl="1" defTabSz="222885">
              <a:lnSpc>
                <a:spcPct val="200000"/>
              </a:lnSpc>
              <a:spcBef>
                <a:spcPts val="295"/>
              </a:spcBef>
              <a:defRPr/>
            </a:pPr>
            <a:r>
              <a:rPr lang="en-US" altLang="zh-CN" sz="1400" dirty="0">
                <a:latin typeface="宋体" panose="02010600030101010101" pitchFamily="2" charset="-122"/>
                <a:ea typeface="宋体" panose="02010600030101010101" pitchFamily="2" charset="-122"/>
              </a:rPr>
              <a:t>BPF </a:t>
            </a:r>
            <a:r>
              <a:rPr lang="zh-CN" altLang="en-US" sz="1400" dirty="0">
                <a:latin typeface="宋体" panose="02010600030101010101" pitchFamily="2" charset="-122"/>
                <a:ea typeface="宋体" panose="02010600030101010101" pitchFamily="2" charset="-122"/>
              </a:rPr>
              <a:t>基础</a:t>
            </a:r>
            <a:r>
              <a:rPr lang="zh-CN" altLang="en-US" sz="1400" dirty="0" smtClean="0">
                <a:latin typeface="宋体" panose="02010600030101010101" pitchFamily="2" charset="-122"/>
                <a:ea typeface="宋体" panose="02010600030101010101" pitchFamily="2" charset="-122"/>
              </a:rPr>
              <a:t>设施提供</a:t>
            </a:r>
            <a:r>
              <a:rPr lang="zh-CN" altLang="en-US" sz="1400" dirty="0">
                <a:latin typeface="宋体" panose="02010600030101010101" pitchFamily="2" charset="-122"/>
                <a:ea typeface="宋体" panose="02010600030101010101" pitchFamily="2" charset="-122"/>
              </a:rPr>
              <a:t>了一组有限的”稳定</a:t>
            </a:r>
            <a:r>
              <a:rPr lang="zh-CN" altLang="en-US" sz="1400" dirty="0" smtClean="0">
                <a:latin typeface="宋体" panose="02010600030101010101" pitchFamily="2" charset="-122"/>
                <a:ea typeface="宋体" panose="02010600030101010101" pitchFamily="2" charset="-122"/>
              </a:rPr>
              <a:t>接口“， </a:t>
            </a:r>
            <a:r>
              <a:rPr lang="zh-CN" altLang="en-US" sz="1400" dirty="0">
                <a:latin typeface="宋体" panose="02010600030101010101" pitchFamily="2" charset="-122"/>
                <a:ea typeface="宋体" panose="02010600030101010101" pitchFamily="2" charset="-122"/>
              </a:rPr>
              <a:t>内核版本升级时保证</a:t>
            </a:r>
            <a:r>
              <a:rPr lang="zh-CN" altLang="en-US" sz="1400" dirty="0" smtClean="0">
                <a:latin typeface="宋体" panose="02010600030101010101" pitchFamily="2" charset="-122"/>
                <a:ea typeface="宋体" panose="02010600030101010101" pitchFamily="2" charset="-122"/>
              </a:rPr>
              <a:t>稳定，例如</a:t>
            </a:r>
            <a:r>
              <a:rPr lang="zh-CN" altLang="en-US" sz="1400" dirty="0">
                <a:latin typeface="宋体" panose="02010600030101010101" pitchFamily="2" charset="-122"/>
                <a:ea typeface="宋体" panose="02010600030101010101" pitchFamily="2" charset="-122"/>
              </a:rPr>
              <a:t>网络应用中的 </a:t>
            </a:r>
            <a:r>
              <a:rPr lang="en-US" altLang="zh-CN" sz="1400" dirty="0" err="1">
                <a:latin typeface="宋体" panose="02010600030101010101" pitchFamily="2" charset="-122"/>
                <a:ea typeface="宋体" panose="02010600030101010101" pitchFamily="2" charset="-122"/>
              </a:rPr>
              <a:t>struct</a:t>
            </a:r>
            <a:r>
              <a:rPr lang="en-US" altLang="zh-CN" sz="1400" dirty="0">
                <a:latin typeface="宋体" panose="02010600030101010101" pitchFamily="2" charset="-122"/>
                <a:ea typeface="宋体" panose="02010600030101010101" pitchFamily="2" charset="-122"/>
              </a:rPr>
              <a:t> </a:t>
            </a:r>
            <a:r>
              <a:rPr lang="en-US" altLang="zh-CN" sz="1400" dirty="0" err="1" smtClean="0">
                <a:latin typeface="宋体" panose="02010600030101010101" pitchFamily="2" charset="-122"/>
                <a:ea typeface="宋体" panose="02010600030101010101" pitchFamily="2" charset="-122"/>
              </a:rPr>
              <a:t>sk_buff</a:t>
            </a:r>
            <a:r>
              <a:rPr lang="zh-CN" altLang="en-US" sz="1400" dirty="0" smtClean="0">
                <a:latin typeface="宋体" panose="02010600030101010101" pitchFamily="2" charset="-122"/>
                <a:ea typeface="宋体" panose="02010600030101010101" pitchFamily="2" charset="-122"/>
              </a:rPr>
              <a:t>和 </a:t>
            </a:r>
            <a:r>
              <a:rPr lang="en-US" altLang="zh-CN" sz="1400" dirty="0" err="1">
                <a:latin typeface="宋体" panose="02010600030101010101" pitchFamily="2" charset="-122"/>
                <a:ea typeface="宋体" panose="02010600030101010101" pitchFamily="2" charset="-122"/>
              </a:rPr>
              <a:t>struct</a:t>
            </a:r>
            <a:r>
              <a:rPr lang="en-US" altLang="zh-CN" sz="1400" dirty="0">
                <a:latin typeface="宋体" panose="02010600030101010101" pitchFamily="2" charset="-122"/>
                <a:ea typeface="宋体" panose="02010600030101010101" pitchFamily="2" charset="-122"/>
              </a:rPr>
              <a:t> __</a:t>
            </a:r>
            <a:r>
              <a:rPr lang="en-US" altLang="zh-CN" sz="1400" dirty="0" err="1" smtClean="0">
                <a:latin typeface="宋体" panose="02010600030101010101" pitchFamily="2" charset="-122"/>
                <a:ea typeface="宋体" panose="02010600030101010101" pitchFamily="2" charset="-122"/>
              </a:rPr>
              <a:t>sk_buff</a:t>
            </a:r>
            <a:r>
              <a:rPr lang="zh-CN" altLang="en-US" sz="1400" dirty="0" smtClean="0">
                <a:latin typeface="宋体" panose="02010600030101010101" pitchFamily="2" charset="-122"/>
                <a:ea typeface="宋体" panose="02010600030101010101" pitchFamily="2" charset="-122"/>
              </a:rPr>
              <a:t>，所有</a:t>
            </a:r>
            <a:r>
              <a:rPr lang="zh-CN" altLang="en-US" sz="1400" dirty="0">
                <a:latin typeface="宋体" panose="02010600030101010101" pitchFamily="2" charset="-122"/>
                <a:ea typeface="宋体" panose="02010600030101010101" pitchFamily="2" charset="-122"/>
              </a:rPr>
              <a:t>对 </a:t>
            </a:r>
            <a:r>
              <a:rPr lang="en-US" altLang="zh-CN" sz="1400" dirty="0" err="1">
                <a:latin typeface="宋体" panose="02010600030101010101" pitchFamily="2" charset="-122"/>
                <a:ea typeface="宋体" panose="02010600030101010101" pitchFamily="2" charset="-122"/>
              </a:rPr>
              <a:t>struct</a:t>
            </a:r>
            <a:r>
              <a:rPr lang="en-US" altLang="zh-CN" sz="1400" dirty="0">
                <a:latin typeface="宋体" panose="02010600030101010101" pitchFamily="2" charset="-122"/>
                <a:ea typeface="宋体" panose="02010600030101010101" pitchFamily="2" charset="-122"/>
              </a:rPr>
              <a:t> __</a:t>
            </a:r>
            <a:r>
              <a:rPr lang="en-US" altLang="zh-CN" sz="1400" dirty="0" err="1" smtClean="0">
                <a:latin typeface="宋体" panose="02010600030101010101" pitchFamily="2" charset="-122"/>
                <a:ea typeface="宋体" panose="02010600030101010101" pitchFamily="2" charset="-122"/>
              </a:rPr>
              <a:t>sk_buff</a:t>
            </a:r>
            <a:r>
              <a:rPr lang="zh-CN" altLang="en-US" sz="1400" dirty="0" smtClean="0">
                <a:latin typeface="宋体" panose="02010600030101010101" pitchFamily="2" charset="-122"/>
                <a:ea typeface="宋体" panose="02010600030101010101" pitchFamily="2" charset="-122"/>
              </a:rPr>
              <a:t>字段</a:t>
            </a:r>
            <a:r>
              <a:rPr lang="zh-CN" altLang="en-US" sz="1400" dirty="0">
                <a:latin typeface="宋体" panose="02010600030101010101" pitchFamily="2" charset="-122"/>
                <a:ea typeface="宋体" panose="02010600030101010101" pitchFamily="2" charset="-122"/>
              </a:rPr>
              <a:t>的访问都会被透明地转换成对 </a:t>
            </a:r>
            <a:r>
              <a:rPr lang="en-US" altLang="zh-CN" sz="1400" dirty="0" err="1">
                <a:latin typeface="宋体" panose="02010600030101010101" pitchFamily="2" charset="-122"/>
                <a:ea typeface="宋体" panose="02010600030101010101" pitchFamily="2" charset="-122"/>
              </a:rPr>
              <a:t>struct</a:t>
            </a:r>
            <a:r>
              <a:rPr lang="en-US" altLang="zh-CN" sz="1400" dirty="0">
                <a:latin typeface="宋体" panose="02010600030101010101" pitchFamily="2" charset="-122"/>
                <a:ea typeface="宋体" panose="02010600030101010101" pitchFamily="2" charset="-122"/>
              </a:rPr>
              <a:t> </a:t>
            </a:r>
            <a:r>
              <a:rPr lang="en-US" altLang="zh-CN" sz="1400" dirty="0" err="1">
                <a:latin typeface="宋体" panose="02010600030101010101" pitchFamily="2" charset="-122"/>
                <a:ea typeface="宋体" panose="02010600030101010101" pitchFamily="2" charset="-122"/>
              </a:rPr>
              <a:t>sk_buff</a:t>
            </a:r>
            <a:r>
              <a:rPr lang="zh-CN" altLang="en-US" sz="1400" dirty="0">
                <a:latin typeface="宋体" panose="02010600030101010101" pitchFamily="2" charset="-122"/>
                <a:ea typeface="宋体" panose="02010600030101010101" pitchFamily="2" charset="-122"/>
              </a:rPr>
              <a:t>的访问。</a:t>
            </a:r>
            <a:endParaRPr lang="en-US" altLang="zh-CN" sz="1400" dirty="0">
              <a:latin typeface="宋体" panose="02010600030101010101" pitchFamily="2" charset="-122"/>
              <a:ea typeface="宋体" panose="02010600030101010101" pitchFamily="2" charset="-122"/>
            </a:endParaRPr>
          </a:p>
          <a:p>
            <a:pPr marL="179705" lvl="1" defTabSz="222885">
              <a:lnSpc>
                <a:spcPct val="200000"/>
              </a:lnSpc>
              <a:spcBef>
                <a:spcPts val="295"/>
              </a:spcBef>
              <a:defRPr/>
            </a:pPr>
            <a:endParaRPr lang="en-US" altLang="zh-CN" sz="1400" dirty="0" smtClean="0">
              <a:latin typeface="宋体" panose="02010600030101010101" pitchFamily="2" charset="-122"/>
              <a:ea typeface="宋体" panose="02010600030101010101" pitchFamily="2" charset="-122"/>
            </a:endParaRPr>
          </a:p>
          <a:p>
            <a:pPr marL="179705" lvl="1" defTabSz="222885">
              <a:lnSpc>
                <a:spcPct val="200000"/>
              </a:lnSpc>
              <a:spcBef>
                <a:spcPts val="295"/>
              </a:spcBef>
              <a:defRPr/>
            </a:pPr>
            <a:r>
              <a:rPr lang="en-US" altLang="zh-CN" sz="1400" dirty="0" smtClean="0">
                <a:latin typeface="宋体" panose="02010600030101010101" pitchFamily="2" charset="-122"/>
                <a:ea typeface="宋体" panose="02010600030101010101" pitchFamily="2" charset="-122"/>
              </a:rPr>
              <a:t>CO-RE</a:t>
            </a:r>
            <a:r>
              <a:rPr lang="zh-CN" altLang="en-US" sz="1400" dirty="0" smtClean="0">
                <a:latin typeface="宋体" panose="02010600030101010101" pitchFamily="2" charset="-122"/>
                <a:ea typeface="宋体" panose="02010600030101010101" pitchFamily="2" charset="-122"/>
              </a:rPr>
              <a:t>核心</a:t>
            </a:r>
            <a:r>
              <a:rPr lang="zh-CN" altLang="en-US" sz="1400" dirty="0">
                <a:latin typeface="宋体" panose="02010600030101010101" pitchFamily="2" charset="-122"/>
                <a:ea typeface="宋体" panose="02010600030101010101" pitchFamily="2" charset="-122"/>
              </a:rPr>
              <a:t>思想就是</a:t>
            </a:r>
            <a:r>
              <a:rPr lang="zh-CN" altLang="en-US" sz="1400" dirty="0" smtClean="0">
                <a:latin typeface="宋体" panose="02010600030101010101" pitchFamily="2" charset="-122"/>
                <a:ea typeface="宋体" panose="02010600030101010101" pitchFamily="2" charset="-122"/>
              </a:rPr>
              <a:t>采用</a:t>
            </a:r>
            <a:r>
              <a:rPr lang="en-US" altLang="zh-CN" sz="1400" dirty="0" smtClean="0">
                <a:latin typeface="宋体" panose="02010600030101010101" pitchFamily="2" charset="-122"/>
                <a:ea typeface="宋体" panose="02010600030101010101" pitchFamily="2" charset="-122"/>
              </a:rPr>
              <a:t>(BTF)</a:t>
            </a:r>
            <a:r>
              <a:rPr lang="zh-CN" altLang="en-US" sz="1400" dirty="0" smtClean="0">
                <a:latin typeface="宋体" panose="02010600030101010101" pitchFamily="2" charset="-122"/>
                <a:ea typeface="宋体" panose="02010600030101010101" pitchFamily="2" charset="-122"/>
              </a:rPr>
              <a:t>非</a:t>
            </a:r>
            <a:r>
              <a:rPr lang="zh-CN" altLang="en-US" sz="1400" dirty="0">
                <a:latin typeface="宋体" panose="02010600030101010101" pitchFamily="2" charset="-122"/>
                <a:ea typeface="宋体" panose="02010600030101010101" pitchFamily="2" charset="-122"/>
              </a:rPr>
              <a:t>硬编码的形式对成员在结构中的偏移位置进行描述，解决不同版本之间的差异</a:t>
            </a:r>
            <a:r>
              <a:rPr lang="zh-CN" altLang="en-US" sz="1400" dirty="0" smtClean="0">
                <a:latin typeface="宋体" panose="02010600030101010101" pitchFamily="2" charset="-122"/>
                <a:ea typeface="宋体" panose="02010600030101010101" pitchFamily="2" charset="-122"/>
              </a:rPr>
              <a:t>。</a:t>
            </a:r>
            <a:r>
              <a:rPr lang="en-US" altLang="zh-CN" sz="1400" dirty="0" err="1" smtClean="0">
                <a:latin typeface="宋体" panose="02010600030101010101" pitchFamily="2" charset="-122"/>
                <a:ea typeface="宋体" panose="02010600030101010101" pitchFamily="2" charset="-122"/>
              </a:rPr>
              <a:t>eBPF</a:t>
            </a:r>
            <a:r>
              <a:rPr lang="zh-CN" altLang="en-US" sz="1400" dirty="0" smtClean="0">
                <a:latin typeface="宋体" panose="02010600030101010101" pitchFamily="2" charset="-122"/>
                <a:ea typeface="宋体" panose="02010600030101010101" pitchFamily="2" charset="-122"/>
              </a:rPr>
              <a:t>程序指明要访问结构体的某个类型的某个</a:t>
            </a:r>
            <a:r>
              <a:rPr lang="zh-CN" altLang="en-US" sz="1400" dirty="0">
                <a:latin typeface="宋体" panose="02010600030101010101" pitchFamily="2" charset="-122"/>
                <a:ea typeface="宋体" panose="02010600030101010101" pitchFamily="2" charset="-122"/>
              </a:rPr>
              <a:t>变量，即使结构体变化了，甚至已经移到了某个内部嵌套的匿名结构体 或 </a:t>
            </a:r>
            <a:r>
              <a:rPr lang="en-US" altLang="zh-CN" sz="1400" dirty="0">
                <a:latin typeface="宋体" panose="02010600030101010101" pitchFamily="2" charset="-122"/>
                <a:ea typeface="宋体" panose="02010600030101010101" pitchFamily="2" charset="-122"/>
              </a:rPr>
              <a:t>union </a:t>
            </a:r>
            <a:r>
              <a:rPr lang="zh-CN" altLang="en-US" sz="1400" dirty="0" smtClean="0">
                <a:latin typeface="宋体" panose="02010600030101010101" pitchFamily="2" charset="-122"/>
                <a:ea typeface="宋体" panose="02010600030101010101" pitchFamily="2" charset="-122"/>
              </a:rPr>
              <a:t>中，依靠内核</a:t>
            </a:r>
            <a:r>
              <a:rPr lang="en-US" altLang="zh-CN" sz="1400" dirty="0" smtClean="0">
                <a:latin typeface="宋体" panose="02010600030101010101" pitchFamily="2" charset="-122"/>
                <a:ea typeface="宋体" panose="02010600030101010101" pitchFamily="2" charset="-122"/>
              </a:rPr>
              <a:t>BTF</a:t>
            </a:r>
            <a:r>
              <a:rPr lang="zh-CN" altLang="en-US" sz="1400" dirty="0" smtClean="0">
                <a:latin typeface="宋体" panose="02010600030101010101" pitchFamily="2" charset="-122"/>
                <a:ea typeface="宋体" panose="02010600030101010101" pitchFamily="2" charset="-122"/>
              </a:rPr>
              <a:t>信息依然能够正确进行重定位。</a:t>
            </a:r>
            <a:endParaRPr lang="en-US" altLang="zh-CN" sz="1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75389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descr="Graphical user interface, text, application&#10;&#10;Description automatically generated"/>
          <p:cNvPicPr>
            <a:picLocks noChangeAspect="1"/>
          </p:cNvPicPr>
          <p:nvPr/>
        </p:nvPicPr>
        <p:blipFill>
          <a:blip r:embed="rId2">
            <a:alphaModFix amt="70000"/>
          </a:blip>
          <a:stretch>
            <a:fillRect/>
          </a:stretch>
        </p:blipFill>
        <p:spPr>
          <a:xfrm>
            <a:off x="8000466" y="4404251"/>
            <a:ext cx="956697" cy="717733"/>
          </a:xfrm>
          <a:prstGeom prst="rect">
            <a:avLst/>
          </a:prstGeom>
        </p:spPr>
      </p:pic>
      <p:sp>
        <p:nvSpPr>
          <p:cNvPr id="3" name="文本框 2"/>
          <p:cNvSpPr txBox="1"/>
          <p:nvPr/>
        </p:nvSpPr>
        <p:spPr>
          <a:xfrm>
            <a:off x="292100" y="196334"/>
            <a:ext cx="2278210" cy="369332"/>
          </a:xfrm>
          <a:prstGeom prst="rect">
            <a:avLst/>
          </a:prstGeom>
          <a:noFill/>
        </p:spPr>
        <p:txBody>
          <a:bodyPr wrap="square" rtlCol="0">
            <a:spAutoFit/>
          </a:bodyPr>
          <a:lstStyle/>
          <a:p>
            <a:r>
              <a:rPr lang="en-US" altLang="zh-CN" dirty="0" err="1" smtClean="0"/>
              <a:t>libbpf</a:t>
            </a:r>
            <a:r>
              <a:rPr lang="zh-CN" altLang="en-US" dirty="0" smtClean="0"/>
              <a:t>加载库</a:t>
            </a:r>
            <a:endParaRPr lang="zh-CN" altLang="en-US" dirty="0"/>
          </a:p>
        </p:txBody>
      </p:sp>
      <p:pic>
        <p:nvPicPr>
          <p:cNvPr id="4" name="图片 3"/>
          <p:cNvPicPr>
            <a:picLocks noChangeAspect="1"/>
          </p:cNvPicPr>
          <p:nvPr/>
        </p:nvPicPr>
        <p:blipFill>
          <a:blip r:embed="rId3"/>
          <a:stretch>
            <a:fillRect/>
          </a:stretch>
        </p:blipFill>
        <p:spPr>
          <a:xfrm>
            <a:off x="1154276" y="916806"/>
            <a:ext cx="3815087" cy="4205178"/>
          </a:xfrm>
          <a:prstGeom prst="rect">
            <a:avLst/>
          </a:prstGeom>
        </p:spPr>
      </p:pic>
      <p:cxnSp>
        <p:nvCxnSpPr>
          <p:cNvPr id="7" name="直接箭头连接符 6"/>
          <p:cNvCxnSpPr/>
          <p:nvPr/>
        </p:nvCxnSpPr>
        <p:spPr>
          <a:xfrm flipV="1">
            <a:off x="2032000" y="2120900"/>
            <a:ext cx="38735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905500" y="1905000"/>
            <a:ext cx="2882900" cy="369332"/>
          </a:xfrm>
          <a:prstGeom prst="rect">
            <a:avLst/>
          </a:prstGeom>
          <a:noFill/>
        </p:spPr>
        <p:txBody>
          <a:bodyPr wrap="square" rtlCol="0">
            <a:spAutoFit/>
          </a:bodyPr>
          <a:lstStyle/>
          <a:p>
            <a:r>
              <a:rPr lang="en-US" altLang="zh-CN" dirty="0" err="1" smtClean="0"/>
              <a:t>prog</a:t>
            </a:r>
            <a:r>
              <a:rPr lang="en-US" altLang="zh-CN" dirty="0" smtClean="0"/>
              <a:t> section</a:t>
            </a:r>
            <a:r>
              <a:rPr lang="zh-CN" altLang="en-US" dirty="0" smtClean="0"/>
              <a:t>，解析成</a:t>
            </a:r>
            <a:r>
              <a:rPr lang="en-US" altLang="zh-CN" dirty="0" err="1" smtClean="0"/>
              <a:t>insn</a:t>
            </a:r>
            <a:r>
              <a:rPr lang="en-US" altLang="zh-CN" dirty="0" smtClean="0"/>
              <a:t>[]</a:t>
            </a:r>
            <a:endParaRPr lang="zh-CN" altLang="en-US" dirty="0"/>
          </a:p>
        </p:txBody>
      </p:sp>
      <p:cxnSp>
        <p:nvCxnSpPr>
          <p:cNvPr id="10" name="直接箭头连接符 9"/>
          <p:cNvCxnSpPr/>
          <p:nvPr/>
        </p:nvCxnSpPr>
        <p:spPr>
          <a:xfrm flipV="1">
            <a:off x="2133600" y="2514600"/>
            <a:ext cx="3771900" cy="10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905500" y="2305566"/>
            <a:ext cx="2768600" cy="369332"/>
          </a:xfrm>
          <a:prstGeom prst="rect">
            <a:avLst/>
          </a:prstGeom>
          <a:noFill/>
        </p:spPr>
        <p:txBody>
          <a:bodyPr wrap="square" rtlCol="0">
            <a:spAutoFit/>
          </a:bodyPr>
          <a:lstStyle/>
          <a:p>
            <a:r>
              <a:rPr lang="zh-CN" altLang="en-US" dirty="0" smtClean="0"/>
              <a:t>程序中需要重定位的元素</a:t>
            </a:r>
            <a:endParaRPr lang="zh-CN" altLang="en-US" dirty="0"/>
          </a:p>
        </p:txBody>
      </p:sp>
      <p:cxnSp>
        <p:nvCxnSpPr>
          <p:cNvPr id="13" name="直接箭头连接符 12"/>
          <p:cNvCxnSpPr/>
          <p:nvPr/>
        </p:nvCxnSpPr>
        <p:spPr>
          <a:xfrm flipV="1">
            <a:off x="1854200" y="3606800"/>
            <a:ext cx="39497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854700" y="3354908"/>
            <a:ext cx="2094966" cy="369332"/>
          </a:xfrm>
          <a:prstGeom prst="rect">
            <a:avLst/>
          </a:prstGeom>
          <a:noFill/>
        </p:spPr>
        <p:txBody>
          <a:bodyPr wrap="square" rtlCol="0">
            <a:spAutoFit/>
          </a:bodyPr>
          <a:lstStyle/>
          <a:p>
            <a:r>
              <a:rPr lang="en-US" altLang="zh-CN" dirty="0" smtClean="0"/>
              <a:t>BTF</a:t>
            </a:r>
            <a:r>
              <a:rPr lang="zh-CN" altLang="en-US" dirty="0" smtClean="0"/>
              <a:t>信息</a:t>
            </a:r>
            <a:endParaRPr lang="zh-CN" altLang="en-US" dirty="0"/>
          </a:p>
        </p:txBody>
      </p:sp>
      <p:cxnSp>
        <p:nvCxnSpPr>
          <p:cNvPr id="16" name="直接箭头连接符 15"/>
          <p:cNvCxnSpPr/>
          <p:nvPr/>
        </p:nvCxnSpPr>
        <p:spPr>
          <a:xfrm>
            <a:off x="1765300" y="2768600"/>
            <a:ext cx="414020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905500" y="2945444"/>
            <a:ext cx="2094966" cy="369332"/>
          </a:xfrm>
          <a:prstGeom prst="rect">
            <a:avLst/>
          </a:prstGeom>
          <a:noFill/>
        </p:spPr>
        <p:txBody>
          <a:bodyPr wrap="square" rtlCol="0">
            <a:spAutoFit/>
          </a:bodyPr>
          <a:lstStyle/>
          <a:p>
            <a:r>
              <a:rPr lang="en-US" altLang="zh-CN" dirty="0" smtClean="0"/>
              <a:t>map</a:t>
            </a:r>
            <a:r>
              <a:rPr lang="zh-CN" altLang="en-US" dirty="0"/>
              <a:t>创建</a:t>
            </a:r>
          </a:p>
        </p:txBody>
      </p:sp>
      <p:sp>
        <p:nvSpPr>
          <p:cNvPr id="18" name="矩形 17"/>
          <p:cNvSpPr/>
          <p:nvPr/>
        </p:nvSpPr>
        <p:spPr>
          <a:xfrm>
            <a:off x="5342959" y="647483"/>
            <a:ext cx="3801041" cy="923330"/>
          </a:xfrm>
          <a:prstGeom prst="rect">
            <a:avLst/>
          </a:prstGeom>
        </p:spPr>
        <p:txBody>
          <a:bodyPr wrap="none">
            <a:spAutoFit/>
          </a:bodyPr>
          <a:lstStyle/>
          <a:p>
            <a:r>
              <a:rPr lang="zh-CN" altLang="en-US" dirty="0" smtClean="0">
                <a:latin typeface="宋体" panose="02010600030101010101" pitchFamily="2" charset="-122"/>
                <a:ea typeface="宋体" panose="02010600030101010101" pitchFamily="2" charset="-122"/>
              </a:rPr>
              <a:t>重定位：</a:t>
            </a:r>
            <a:r>
              <a:rPr lang="zh-CN" altLang="en-US" dirty="0">
                <a:latin typeface="+mn-ea"/>
              </a:rPr>
              <a:t>符号、</a:t>
            </a:r>
            <a:r>
              <a:rPr lang="en-US" altLang="zh-CN" dirty="0" smtClean="0">
                <a:latin typeface="+mn-ea"/>
              </a:rPr>
              <a:t>map</a:t>
            </a:r>
            <a:r>
              <a:rPr lang="zh-CN" altLang="en-US" dirty="0" smtClean="0">
                <a:latin typeface="+mn-ea"/>
              </a:rPr>
              <a:t>、</a:t>
            </a:r>
            <a:r>
              <a:rPr lang="zh-CN" altLang="zh-CN" dirty="0">
                <a:latin typeface="+mn-ea"/>
              </a:rPr>
              <a:t>函数调用</a:t>
            </a:r>
            <a:r>
              <a:rPr lang="zh-CN" altLang="en-US" dirty="0" smtClean="0">
                <a:latin typeface="+mn-ea"/>
              </a:rPr>
              <a:t>、</a:t>
            </a:r>
            <a:endParaRPr lang="en-US" altLang="zh-CN" dirty="0" smtClean="0">
              <a:latin typeface="+mn-ea"/>
            </a:endParaRPr>
          </a:p>
          <a:p>
            <a:r>
              <a:rPr lang="en-US" altLang="zh-CN" dirty="0" smtClean="0">
                <a:latin typeface="+mn-ea"/>
              </a:rPr>
              <a:t>               extern</a:t>
            </a:r>
            <a:r>
              <a:rPr lang="en-US" altLang="zh-CN" dirty="0">
                <a:latin typeface="+mn-ea"/>
              </a:rPr>
              <a:t>(</a:t>
            </a:r>
            <a:r>
              <a:rPr lang="zh-CN" altLang="en-US" dirty="0">
                <a:latin typeface="+mn-ea"/>
              </a:rPr>
              <a:t>内核符号</a:t>
            </a:r>
            <a:r>
              <a:rPr lang="en-US" altLang="zh-CN" dirty="0">
                <a:latin typeface="+mn-ea"/>
              </a:rPr>
              <a:t>+</a:t>
            </a:r>
            <a:r>
              <a:rPr lang="en-US" altLang="zh-CN" dirty="0" err="1">
                <a:latin typeface="+mn-ea"/>
              </a:rPr>
              <a:t>kconfig</a:t>
            </a:r>
            <a:r>
              <a:rPr lang="en-US" altLang="zh-CN" dirty="0">
                <a:latin typeface="+mn-ea"/>
              </a:rPr>
              <a:t>)</a:t>
            </a:r>
          </a:p>
          <a:p>
            <a:endParaRPr lang="zh-CN" altLang="en-US" dirty="0"/>
          </a:p>
        </p:txBody>
      </p:sp>
    </p:spTree>
    <p:extLst>
      <p:ext uri="{BB962C8B-B14F-4D97-AF65-F5344CB8AC3E}">
        <p14:creationId xmlns:p14="http://schemas.microsoft.com/office/powerpoint/2010/main" val="2054979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descr="Graphical user interface, text, application&#10;&#10;Description automatically generated"/>
          <p:cNvPicPr>
            <a:picLocks noChangeAspect="1"/>
          </p:cNvPicPr>
          <p:nvPr/>
        </p:nvPicPr>
        <p:blipFill>
          <a:blip r:embed="rId3">
            <a:alphaModFix amt="70000"/>
          </a:blip>
          <a:stretch>
            <a:fillRect/>
          </a:stretch>
        </p:blipFill>
        <p:spPr>
          <a:xfrm>
            <a:off x="8000466" y="4404251"/>
            <a:ext cx="956697" cy="717733"/>
          </a:xfrm>
          <a:prstGeom prst="rect">
            <a:avLst/>
          </a:prstGeom>
        </p:spPr>
      </p:pic>
      <p:sp>
        <p:nvSpPr>
          <p:cNvPr id="3" name="文本框 2"/>
          <p:cNvSpPr txBox="1"/>
          <p:nvPr/>
        </p:nvSpPr>
        <p:spPr>
          <a:xfrm>
            <a:off x="495300" y="381000"/>
            <a:ext cx="2278210" cy="369332"/>
          </a:xfrm>
          <a:prstGeom prst="rect">
            <a:avLst/>
          </a:prstGeom>
          <a:noFill/>
        </p:spPr>
        <p:txBody>
          <a:bodyPr wrap="square" rtlCol="0">
            <a:spAutoFit/>
          </a:bodyPr>
          <a:lstStyle/>
          <a:p>
            <a:r>
              <a:rPr lang="zh-CN" altLang="en-US" dirty="0"/>
              <a:t>重定位</a:t>
            </a:r>
          </a:p>
        </p:txBody>
      </p:sp>
      <p:sp>
        <p:nvSpPr>
          <p:cNvPr id="4" name="文本框 3"/>
          <p:cNvSpPr txBox="1"/>
          <p:nvPr/>
        </p:nvSpPr>
        <p:spPr>
          <a:xfrm>
            <a:off x="495300" y="834390"/>
            <a:ext cx="8280400" cy="2585323"/>
          </a:xfrm>
          <a:prstGeom prst="rect">
            <a:avLst/>
          </a:prstGeom>
          <a:noFill/>
        </p:spPr>
        <p:txBody>
          <a:bodyPr wrap="square" rtlCol="0">
            <a:spAutoFit/>
          </a:bodyPr>
          <a:lstStyle/>
          <a:p>
            <a:r>
              <a:rPr lang="en-US" altLang="zh-CN" dirty="0" smtClean="0"/>
              <a:t>Map</a:t>
            </a:r>
            <a:r>
              <a:rPr lang="zh-CN" altLang="en-US" dirty="0" smtClean="0"/>
              <a:t>：</a:t>
            </a:r>
            <a:r>
              <a:rPr lang="en-US" altLang="zh-CN" dirty="0" smtClean="0"/>
              <a:t> </a:t>
            </a:r>
            <a:r>
              <a:rPr lang="en-US" altLang="zh-CN" dirty="0" err="1" smtClean="0">
                <a:latin typeface="宋体" panose="02010600030101010101" pitchFamily="2" charset="-122"/>
                <a:ea typeface="宋体" panose="02010600030101010101" pitchFamily="2" charset="-122"/>
              </a:rPr>
              <a:t>map_idx</a:t>
            </a:r>
            <a:r>
              <a:rPr lang="en-US" altLang="zh-CN" dirty="0" smtClean="0">
                <a:latin typeface="宋体" panose="02010600030101010101" pitchFamily="2" charset="-122"/>
                <a:ea typeface="宋体" panose="02010600030101010101" pitchFamily="2" charset="-122"/>
              </a:rPr>
              <a:t>=&gt; map </a:t>
            </a:r>
            <a:r>
              <a:rPr lang="en-US" altLang="zh-CN" dirty="0" err="1" smtClean="0">
                <a:latin typeface="宋体" panose="02010600030101010101" pitchFamily="2" charset="-122"/>
                <a:ea typeface="宋体" panose="02010600030101010101" pitchFamily="2" charset="-122"/>
              </a:rPr>
              <a:t>fd</a:t>
            </a:r>
            <a:r>
              <a:rPr lang="en-US" altLang="zh-CN" dirty="0" smtClean="0">
                <a:latin typeface="宋体" panose="02010600030101010101" pitchFamily="2" charset="-122"/>
                <a:ea typeface="宋体" panose="02010600030101010101" pitchFamily="2" charset="-122"/>
              </a:rPr>
              <a:t> =&gt; map </a:t>
            </a:r>
            <a:r>
              <a:rPr lang="en-US" altLang="zh-CN" dirty="0" err="1" smtClean="0">
                <a:latin typeface="宋体" panose="02010600030101010101" pitchFamily="2" charset="-122"/>
                <a:ea typeface="宋体" panose="02010600030101010101" pitchFamily="2" charset="-122"/>
              </a:rPr>
              <a:t>ptr</a:t>
            </a:r>
            <a:endParaRPr lang="zh-CN" altLang="en-US" dirty="0"/>
          </a:p>
          <a:p>
            <a:r>
              <a:rPr lang="en-US" altLang="zh-CN" dirty="0" smtClean="0"/>
              <a:t> </a:t>
            </a:r>
          </a:p>
          <a:p>
            <a:r>
              <a:rPr lang="zh-CN" altLang="en-US" dirty="0" smtClean="0"/>
              <a:t>函数调用：    </a:t>
            </a:r>
            <a:r>
              <a:rPr lang="en-US" altLang="zh-CN" dirty="0" err="1" smtClean="0">
                <a:latin typeface="宋体" panose="02010600030101010101" pitchFamily="2" charset="-122"/>
                <a:ea typeface="宋体" panose="02010600030101010101" pitchFamily="2" charset="-122"/>
              </a:rPr>
              <a:t>insn_idx</a:t>
            </a:r>
            <a:r>
              <a:rPr lang="en-US" altLang="zh-CN" dirty="0" smtClean="0">
                <a:latin typeface="宋体" panose="02010600030101010101" pitchFamily="2" charset="-122"/>
                <a:ea typeface="宋体" panose="02010600030101010101" pitchFamily="2" charset="-122"/>
              </a:rPr>
              <a:t> =&gt; offset </a:t>
            </a:r>
            <a:endParaRPr lang="zh-CN" altLang="en-US" dirty="0"/>
          </a:p>
          <a:p>
            <a:endParaRPr lang="en-US" altLang="zh-CN" dirty="0" smtClean="0"/>
          </a:p>
          <a:p>
            <a:r>
              <a:rPr lang="en-US" altLang="zh-CN" dirty="0" smtClean="0"/>
              <a:t>Helper</a:t>
            </a:r>
            <a:r>
              <a:rPr lang="zh-CN" altLang="en-US" dirty="0" smtClean="0"/>
              <a:t>函数调用： </a:t>
            </a:r>
            <a:r>
              <a:rPr lang="en-US" altLang="zh-CN" dirty="0" smtClean="0"/>
              <a:t>fun id =&gt; </a:t>
            </a:r>
            <a:r>
              <a:rPr lang="en-US" altLang="zh-CN" dirty="0"/>
              <a:t>offset (</a:t>
            </a:r>
            <a:r>
              <a:rPr lang="en-US" altLang="zh-CN" dirty="0" err="1"/>
              <a:t>proto.func</a:t>
            </a:r>
            <a:r>
              <a:rPr lang="en-US" altLang="zh-CN" dirty="0"/>
              <a:t>-</a:t>
            </a:r>
            <a:r>
              <a:rPr lang="en-US" altLang="zh-CN" dirty="0">
                <a:latin typeface="宋体" panose="02010600030101010101" pitchFamily="2" charset="-122"/>
                <a:ea typeface="宋体" panose="02010600030101010101" pitchFamily="2" charset="-122"/>
              </a:rPr>
              <a:t> __</a:t>
            </a:r>
            <a:r>
              <a:rPr lang="en-US" altLang="zh-CN" dirty="0" err="1">
                <a:latin typeface="宋体" panose="02010600030101010101" pitchFamily="2" charset="-122"/>
                <a:ea typeface="宋体" panose="02010600030101010101" pitchFamily="2" charset="-122"/>
              </a:rPr>
              <a:t>bpf_call_base</a:t>
            </a:r>
            <a:r>
              <a:rPr lang="en-US" altLang="zh-CN" dirty="0" smtClean="0">
                <a:latin typeface="宋体" panose="02010600030101010101" pitchFamily="2" charset="-122"/>
                <a:ea typeface="宋体" panose="02010600030101010101" pitchFamily="2" charset="-122"/>
              </a:rPr>
              <a:t>)</a:t>
            </a:r>
          </a:p>
          <a:p>
            <a:r>
              <a:rPr lang="en-US" altLang="zh-CN" dirty="0" smtClean="0"/>
              <a:t>       offset+</a:t>
            </a:r>
            <a:r>
              <a:rPr lang="en-US" altLang="zh-CN" dirty="0">
                <a:latin typeface="宋体" panose="02010600030101010101" pitchFamily="2" charset="-122"/>
                <a:ea typeface="宋体" panose="02010600030101010101" pitchFamily="2" charset="-122"/>
              </a:rPr>
              <a:t> __</a:t>
            </a:r>
            <a:r>
              <a:rPr lang="en-US" altLang="zh-CN" dirty="0" err="1" smtClean="0">
                <a:latin typeface="宋体" panose="02010600030101010101" pitchFamily="2" charset="-122"/>
                <a:ea typeface="宋体" panose="02010600030101010101" pitchFamily="2" charset="-122"/>
              </a:rPr>
              <a:t>bpf_call_base</a:t>
            </a:r>
            <a:r>
              <a:rPr lang="en-US" altLang="zh-CN" dirty="0" smtClean="0">
                <a:latin typeface="宋体" panose="02010600030101010101" pitchFamily="2" charset="-122"/>
                <a:ea typeface="宋体" panose="02010600030101010101" pitchFamily="2" charset="-122"/>
              </a:rPr>
              <a:t>=&gt;fun </a:t>
            </a:r>
            <a:r>
              <a:rPr lang="en-US" altLang="zh-CN" dirty="0" err="1" smtClean="0">
                <a:latin typeface="宋体" panose="02010600030101010101" pitchFamily="2" charset="-122"/>
                <a:ea typeface="宋体" panose="02010600030101010101" pitchFamily="2" charset="-122"/>
              </a:rPr>
              <a:t>ptr</a:t>
            </a:r>
            <a:r>
              <a:rPr lang="en-US" altLang="zh-CN" dirty="0" smtClean="0">
                <a:latin typeface="宋体" panose="02010600030101010101" pitchFamily="2" charset="-122"/>
                <a:ea typeface="宋体" panose="02010600030101010101" pitchFamily="2" charset="-122"/>
              </a:rPr>
              <a:t> </a:t>
            </a:r>
            <a:endParaRPr lang="en-US" altLang="zh-CN" dirty="0" smtClean="0"/>
          </a:p>
          <a:p>
            <a:endParaRPr lang="en-US" altLang="zh-CN" dirty="0" smtClean="0"/>
          </a:p>
          <a:p>
            <a:r>
              <a:rPr lang="zh-CN" altLang="en-US" dirty="0" smtClean="0"/>
              <a:t>字段 </a:t>
            </a:r>
            <a:r>
              <a:rPr lang="en-US" altLang="zh-CN" dirty="0" smtClean="0"/>
              <a:t>BTF</a:t>
            </a:r>
            <a:r>
              <a:rPr lang="zh-CN" altLang="en-US" dirty="0" smtClean="0"/>
              <a:t> </a:t>
            </a:r>
            <a:r>
              <a:rPr lang="en-US" altLang="zh-CN" dirty="0" smtClean="0"/>
              <a:t>=&gt; </a:t>
            </a:r>
            <a:r>
              <a:rPr lang="zh-CN" altLang="en-US" dirty="0" smtClean="0"/>
              <a:t>地址</a:t>
            </a:r>
            <a:endParaRPr lang="en-US" altLang="zh-CN" dirty="0" smtClean="0"/>
          </a:p>
          <a:p>
            <a:r>
              <a:rPr lang="en-US" altLang="zh-CN" dirty="0" smtClean="0"/>
              <a:t>Extern</a:t>
            </a:r>
            <a:r>
              <a:rPr lang="zh-CN" altLang="en-US" dirty="0" smtClean="0"/>
              <a:t>内核</a:t>
            </a:r>
            <a:r>
              <a:rPr lang="zh-CN" altLang="en-US" dirty="0"/>
              <a:t>符号</a:t>
            </a:r>
            <a:r>
              <a:rPr lang="zh-CN" altLang="en-US" dirty="0" smtClean="0"/>
              <a:t>和</a:t>
            </a:r>
            <a:r>
              <a:rPr lang="en-US" altLang="zh-CN" dirty="0" err="1" smtClean="0"/>
              <a:t>kconfig</a:t>
            </a:r>
            <a:r>
              <a:rPr lang="en-US" altLang="zh-CN" dirty="0" smtClean="0"/>
              <a:t>   </a:t>
            </a:r>
            <a:r>
              <a:rPr lang="en-US" altLang="zh-CN" dirty="0"/>
              <a:t>BTF</a:t>
            </a:r>
            <a:r>
              <a:rPr lang="zh-CN" altLang="en-US" dirty="0"/>
              <a:t> </a:t>
            </a:r>
            <a:r>
              <a:rPr lang="en-US" altLang="zh-CN" dirty="0"/>
              <a:t>=&gt; </a:t>
            </a:r>
            <a:r>
              <a:rPr lang="zh-CN" altLang="en-US" dirty="0" smtClean="0"/>
              <a:t>地址</a:t>
            </a:r>
            <a:endParaRPr lang="en-US" altLang="zh-CN" dirty="0" smtClean="0"/>
          </a:p>
        </p:txBody>
      </p:sp>
      <p:pic>
        <p:nvPicPr>
          <p:cNvPr id="5" name="图片 4"/>
          <p:cNvPicPr>
            <a:picLocks noChangeAspect="1"/>
          </p:cNvPicPr>
          <p:nvPr/>
        </p:nvPicPr>
        <p:blipFill>
          <a:blip r:embed="rId4"/>
          <a:stretch>
            <a:fillRect/>
          </a:stretch>
        </p:blipFill>
        <p:spPr>
          <a:xfrm>
            <a:off x="4760731" y="2366797"/>
            <a:ext cx="4011767" cy="662153"/>
          </a:xfrm>
          <a:prstGeom prst="rect">
            <a:avLst/>
          </a:prstGeom>
        </p:spPr>
      </p:pic>
      <p:pic>
        <p:nvPicPr>
          <p:cNvPr id="6" name="图片 5"/>
          <p:cNvPicPr>
            <a:picLocks noChangeAspect="1"/>
          </p:cNvPicPr>
          <p:nvPr/>
        </p:nvPicPr>
        <p:blipFill>
          <a:blip r:embed="rId5"/>
          <a:stretch>
            <a:fillRect/>
          </a:stretch>
        </p:blipFill>
        <p:spPr>
          <a:xfrm>
            <a:off x="4760731" y="3142714"/>
            <a:ext cx="3009188" cy="1623596"/>
          </a:xfrm>
          <a:prstGeom prst="rect">
            <a:avLst/>
          </a:prstGeom>
        </p:spPr>
      </p:pic>
    </p:spTree>
    <p:extLst>
      <p:ext uri="{BB962C8B-B14F-4D97-AF65-F5344CB8AC3E}">
        <p14:creationId xmlns:p14="http://schemas.microsoft.com/office/powerpoint/2010/main" val="633111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descr="Graphical user interface, text, application&#10;&#10;Description automatically generated"/>
          <p:cNvPicPr>
            <a:picLocks noChangeAspect="1"/>
          </p:cNvPicPr>
          <p:nvPr/>
        </p:nvPicPr>
        <p:blipFill>
          <a:blip r:embed="rId2">
            <a:alphaModFix amt="70000"/>
          </a:blip>
          <a:stretch>
            <a:fillRect/>
          </a:stretch>
        </p:blipFill>
        <p:spPr>
          <a:xfrm>
            <a:off x="8000466" y="4404251"/>
            <a:ext cx="956697" cy="717733"/>
          </a:xfrm>
          <a:prstGeom prst="rect">
            <a:avLst/>
          </a:prstGeom>
        </p:spPr>
      </p:pic>
      <p:sp>
        <p:nvSpPr>
          <p:cNvPr id="3" name="文本框 2"/>
          <p:cNvSpPr txBox="1"/>
          <p:nvPr/>
        </p:nvSpPr>
        <p:spPr>
          <a:xfrm>
            <a:off x="495300" y="381000"/>
            <a:ext cx="2278210" cy="369332"/>
          </a:xfrm>
          <a:prstGeom prst="rect">
            <a:avLst/>
          </a:prstGeom>
          <a:noFill/>
        </p:spPr>
        <p:txBody>
          <a:bodyPr wrap="square" rtlCol="0">
            <a:spAutoFit/>
          </a:bodyPr>
          <a:lstStyle/>
          <a:p>
            <a:r>
              <a:rPr lang="zh-CN" altLang="en-US" dirty="0" smtClean="0"/>
              <a:t>安全性检查</a:t>
            </a:r>
            <a:endParaRPr lang="zh-CN" altLang="en-US" dirty="0"/>
          </a:p>
        </p:txBody>
      </p:sp>
      <p:sp>
        <p:nvSpPr>
          <p:cNvPr id="4" name="矩形 3"/>
          <p:cNvSpPr/>
          <p:nvPr/>
        </p:nvSpPr>
        <p:spPr>
          <a:xfrm>
            <a:off x="1736877" y="377944"/>
            <a:ext cx="920445" cy="369332"/>
          </a:xfrm>
          <a:prstGeom prst="rect">
            <a:avLst/>
          </a:prstGeom>
        </p:spPr>
        <p:txBody>
          <a:bodyPr wrap="none">
            <a:spAutoFit/>
          </a:bodyPr>
          <a:lstStyle/>
          <a:p>
            <a:r>
              <a:rPr lang="en-US" altLang="zh-CN" b="1" dirty="0">
                <a:latin typeface="+mn-ea"/>
              </a:rPr>
              <a:t>verifier</a:t>
            </a:r>
            <a:endParaRPr lang="zh-CN" altLang="en-US" dirty="0"/>
          </a:p>
        </p:txBody>
      </p:sp>
      <p:sp>
        <p:nvSpPr>
          <p:cNvPr id="5" name="文本框 4"/>
          <p:cNvSpPr txBox="1"/>
          <p:nvPr/>
        </p:nvSpPr>
        <p:spPr>
          <a:xfrm>
            <a:off x="518075" y="3422888"/>
            <a:ext cx="2278210" cy="369332"/>
          </a:xfrm>
          <a:prstGeom prst="rect">
            <a:avLst/>
          </a:prstGeom>
          <a:noFill/>
        </p:spPr>
        <p:txBody>
          <a:bodyPr wrap="square" rtlCol="0">
            <a:spAutoFit/>
          </a:bodyPr>
          <a:lstStyle/>
          <a:p>
            <a:r>
              <a:rPr lang="zh-CN" altLang="en-US" dirty="0" smtClean="0"/>
              <a:t>指针安全性检查：</a:t>
            </a:r>
            <a:endParaRPr lang="zh-CN" altLang="en-US" dirty="0"/>
          </a:p>
        </p:txBody>
      </p:sp>
      <p:sp>
        <p:nvSpPr>
          <p:cNvPr id="6" name="形状"/>
          <p:cNvSpPr/>
          <p:nvPr/>
        </p:nvSpPr>
        <p:spPr>
          <a:xfrm>
            <a:off x="7796448" y="1061591"/>
            <a:ext cx="298069" cy="347028"/>
          </a:xfrm>
          <a:custGeom>
            <a:avLst/>
            <a:gdLst/>
            <a:ahLst/>
            <a:cxnLst>
              <a:cxn ang="0">
                <a:pos x="wd2" y="hd2"/>
              </a:cxn>
              <a:cxn ang="5400000">
                <a:pos x="wd2" y="hd2"/>
              </a:cxn>
              <a:cxn ang="10800000">
                <a:pos x="wd2" y="hd2"/>
              </a:cxn>
              <a:cxn ang="16200000">
                <a:pos x="wd2" y="hd2"/>
              </a:cxn>
            </a:cxnLst>
            <a:rect l="0" t="0" r="r" b="b"/>
            <a:pathLst>
              <a:path w="21598" h="21600" extrusionOk="0">
                <a:moveTo>
                  <a:pt x="10704" y="0"/>
                </a:moveTo>
                <a:cubicBezTo>
                  <a:pt x="10635" y="0"/>
                  <a:pt x="10589" y="11"/>
                  <a:pt x="10521" y="28"/>
                </a:cubicBezTo>
                <a:lnTo>
                  <a:pt x="333" y="3390"/>
                </a:lnTo>
                <a:cubicBezTo>
                  <a:pt x="304" y="3398"/>
                  <a:pt x="288" y="3401"/>
                  <a:pt x="269" y="3418"/>
                </a:cubicBezTo>
                <a:cubicBezTo>
                  <a:pt x="181" y="3460"/>
                  <a:pt x="114" y="3509"/>
                  <a:pt x="75" y="3585"/>
                </a:cubicBezTo>
                <a:cubicBezTo>
                  <a:pt x="27" y="3652"/>
                  <a:pt x="0" y="3722"/>
                  <a:pt x="0" y="3798"/>
                </a:cubicBezTo>
                <a:lnTo>
                  <a:pt x="0" y="12912"/>
                </a:lnTo>
                <a:cubicBezTo>
                  <a:pt x="0" y="12979"/>
                  <a:pt x="25" y="13029"/>
                  <a:pt x="54" y="13088"/>
                </a:cubicBezTo>
                <a:cubicBezTo>
                  <a:pt x="1604" y="16187"/>
                  <a:pt x="5141" y="19000"/>
                  <a:pt x="10661" y="21544"/>
                </a:cubicBezTo>
                <a:cubicBezTo>
                  <a:pt x="10739" y="21578"/>
                  <a:pt x="10810" y="21600"/>
                  <a:pt x="10897" y="21600"/>
                </a:cubicBezTo>
                <a:cubicBezTo>
                  <a:pt x="10995" y="21600"/>
                  <a:pt x="11077" y="21577"/>
                  <a:pt x="11155" y="21535"/>
                </a:cubicBezTo>
                <a:cubicBezTo>
                  <a:pt x="11175" y="21527"/>
                  <a:pt x="11190" y="21516"/>
                  <a:pt x="11209" y="21507"/>
                </a:cubicBezTo>
                <a:cubicBezTo>
                  <a:pt x="11287" y="21457"/>
                  <a:pt x="11796" y="21136"/>
                  <a:pt x="11952" y="21035"/>
                </a:cubicBezTo>
                <a:cubicBezTo>
                  <a:pt x="12371" y="20758"/>
                  <a:pt x="12726" y="20525"/>
                  <a:pt x="13146" y="20248"/>
                </a:cubicBezTo>
                <a:cubicBezTo>
                  <a:pt x="14238" y="19534"/>
                  <a:pt x="15279" y="18823"/>
                  <a:pt x="16255" y="18117"/>
                </a:cubicBezTo>
                <a:cubicBezTo>
                  <a:pt x="16859" y="17681"/>
                  <a:pt x="17428" y="17251"/>
                  <a:pt x="17954" y="16839"/>
                </a:cubicBezTo>
                <a:cubicBezTo>
                  <a:pt x="19983" y="15243"/>
                  <a:pt x="21257" y="13982"/>
                  <a:pt x="21569" y="13042"/>
                </a:cubicBezTo>
                <a:cubicBezTo>
                  <a:pt x="21588" y="13000"/>
                  <a:pt x="21590" y="12954"/>
                  <a:pt x="21590" y="12912"/>
                </a:cubicBezTo>
                <a:cubicBezTo>
                  <a:pt x="21600" y="11845"/>
                  <a:pt x="21600" y="8811"/>
                  <a:pt x="21590" y="3798"/>
                </a:cubicBezTo>
                <a:cubicBezTo>
                  <a:pt x="21590" y="3722"/>
                  <a:pt x="21564" y="3660"/>
                  <a:pt x="21515" y="3585"/>
                </a:cubicBezTo>
                <a:cubicBezTo>
                  <a:pt x="21466" y="3517"/>
                  <a:pt x="21410" y="3460"/>
                  <a:pt x="21332" y="3418"/>
                </a:cubicBezTo>
                <a:cubicBezTo>
                  <a:pt x="21303" y="3401"/>
                  <a:pt x="21286" y="3398"/>
                  <a:pt x="21257" y="3390"/>
                </a:cubicBezTo>
                <a:lnTo>
                  <a:pt x="10876" y="28"/>
                </a:lnTo>
                <a:cubicBezTo>
                  <a:pt x="10808" y="11"/>
                  <a:pt x="10772" y="0"/>
                  <a:pt x="10704" y="0"/>
                </a:cubicBezTo>
                <a:close/>
                <a:moveTo>
                  <a:pt x="10704" y="908"/>
                </a:moveTo>
                <a:lnTo>
                  <a:pt x="20558" y="4113"/>
                </a:lnTo>
                <a:cubicBezTo>
                  <a:pt x="20567" y="8841"/>
                  <a:pt x="20567" y="11747"/>
                  <a:pt x="20558" y="12847"/>
                </a:cubicBezTo>
                <a:cubicBezTo>
                  <a:pt x="20275" y="13578"/>
                  <a:pt x="19109" y="14755"/>
                  <a:pt x="17266" y="16191"/>
                </a:cubicBezTo>
                <a:cubicBezTo>
                  <a:pt x="16749" y="16594"/>
                  <a:pt x="16193" y="17014"/>
                  <a:pt x="15598" y="17450"/>
                </a:cubicBezTo>
                <a:cubicBezTo>
                  <a:pt x="14633" y="18139"/>
                  <a:pt x="13593" y="18839"/>
                  <a:pt x="12511" y="19553"/>
                </a:cubicBezTo>
                <a:cubicBezTo>
                  <a:pt x="12101" y="19822"/>
                  <a:pt x="11758" y="20062"/>
                  <a:pt x="11338" y="20331"/>
                </a:cubicBezTo>
                <a:cubicBezTo>
                  <a:pt x="11251" y="20390"/>
                  <a:pt x="11029" y="20519"/>
                  <a:pt x="10844" y="20637"/>
                </a:cubicBezTo>
                <a:cubicBezTo>
                  <a:pt x="5743" y="18235"/>
                  <a:pt x="2476" y="15624"/>
                  <a:pt x="1033" y="12819"/>
                </a:cubicBezTo>
                <a:lnTo>
                  <a:pt x="1033" y="4103"/>
                </a:lnTo>
                <a:lnTo>
                  <a:pt x="10704" y="908"/>
                </a:lnTo>
                <a:close/>
                <a:moveTo>
                  <a:pt x="10919" y="5595"/>
                </a:moveTo>
                <a:cubicBezTo>
                  <a:pt x="10643" y="5595"/>
                  <a:pt x="10413" y="5795"/>
                  <a:pt x="10413" y="6039"/>
                </a:cubicBezTo>
                <a:lnTo>
                  <a:pt x="10413" y="9448"/>
                </a:lnTo>
                <a:lnTo>
                  <a:pt x="6422" y="9448"/>
                </a:lnTo>
                <a:cubicBezTo>
                  <a:pt x="6139" y="9448"/>
                  <a:pt x="5895" y="9649"/>
                  <a:pt x="5895" y="9892"/>
                </a:cubicBezTo>
                <a:cubicBezTo>
                  <a:pt x="5895" y="10136"/>
                  <a:pt x="6139" y="10337"/>
                  <a:pt x="6422" y="10337"/>
                </a:cubicBezTo>
                <a:lnTo>
                  <a:pt x="10413" y="10337"/>
                </a:lnTo>
                <a:lnTo>
                  <a:pt x="10413" y="13773"/>
                </a:lnTo>
                <a:cubicBezTo>
                  <a:pt x="10413" y="14017"/>
                  <a:pt x="10643" y="14227"/>
                  <a:pt x="10919" y="14227"/>
                </a:cubicBezTo>
                <a:cubicBezTo>
                  <a:pt x="11204" y="14227"/>
                  <a:pt x="11435" y="14017"/>
                  <a:pt x="11435" y="13773"/>
                </a:cubicBezTo>
                <a:lnTo>
                  <a:pt x="11435" y="10337"/>
                </a:lnTo>
                <a:lnTo>
                  <a:pt x="15405" y="10337"/>
                </a:lnTo>
                <a:cubicBezTo>
                  <a:pt x="15688" y="10337"/>
                  <a:pt x="15910" y="10136"/>
                  <a:pt x="15910" y="9892"/>
                </a:cubicBezTo>
                <a:cubicBezTo>
                  <a:pt x="15910" y="9649"/>
                  <a:pt x="15688" y="9448"/>
                  <a:pt x="15405" y="9448"/>
                </a:cubicBezTo>
                <a:lnTo>
                  <a:pt x="11435" y="9448"/>
                </a:lnTo>
                <a:lnTo>
                  <a:pt x="11435" y="6039"/>
                </a:lnTo>
                <a:cubicBezTo>
                  <a:pt x="11435" y="5795"/>
                  <a:pt x="11204" y="5595"/>
                  <a:pt x="10919" y="5595"/>
                </a:cubicBezTo>
                <a:close/>
              </a:path>
            </a:pathLst>
          </a:custGeom>
          <a:solidFill>
            <a:schemeClr val="accent6"/>
          </a:solidFill>
          <a:ln w="12700">
            <a:miter lim="400000"/>
          </a:ln>
        </p:spPr>
        <p:txBody>
          <a:bodyPr lIns="17144" rIns="17144" anchor="ctr"/>
          <a:lstStyle/>
          <a:p>
            <a:pPr marL="0" marR="0" lvl="0" indent="0" algn="l" defTabSz="168275" rtl="0" eaLnBrk="1" fontAlgn="auto" latinLnBrk="0" hangingPunct="1">
              <a:lnSpc>
                <a:spcPct val="93000"/>
              </a:lnSpc>
              <a:spcBef>
                <a:spcPts val="0"/>
              </a:spcBef>
              <a:spcAft>
                <a:spcPts val="0"/>
              </a:spcAft>
              <a:buClr>
                <a:srgbClr val="000000"/>
              </a:buClr>
              <a:buSzPct val="100000"/>
              <a:buFontTx/>
              <a:buNone/>
              <a:defRPr sz="1800" b="0">
                <a:latin typeface="Arial"/>
                <a:ea typeface="Arial"/>
                <a:cs typeface="Arial"/>
                <a:sym typeface="Arial"/>
              </a:defRPr>
            </a:pPr>
            <a:endParaRPr kumimoji="0" sz="675"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7" name="Freeform 9"/>
          <p:cNvSpPr>
            <a:spLocks noChangeAspect="1" noChangeArrowheads="1"/>
          </p:cNvSpPr>
          <p:nvPr/>
        </p:nvSpPr>
        <p:spPr bwMode="auto">
          <a:xfrm>
            <a:off x="7796448" y="1771957"/>
            <a:ext cx="338388" cy="326868"/>
          </a:xfrm>
          <a:custGeom>
            <a:avLst/>
            <a:gdLst>
              <a:gd name="T0" fmla="*/ 369562 w 3056"/>
              <a:gd name="T1" fmla="*/ 342391 h 2944"/>
              <a:gd name="T2" fmla="*/ 274116 w 3056"/>
              <a:gd name="T3" fmla="*/ 246889 h 2944"/>
              <a:gd name="T4" fmla="*/ 261284 w 3056"/>
              <a:gd name="T5" fmla="*/ 56617 h 2944"/>
              <a:gd name="T6" fmla="*/ 56583 w 3056"/>
              <a:gd name="T7" fmla="*/ 56617 h 2944"/>
              <a:gd name="T8" fmla="*/ 56583 w 3056"/>
              <a:gd name="T9" fmla="*/ 261440 h 2944"/>
              <a:gd name="T10" fmla="*/ 261284 w 3056"/>
              <a:gd name="T11" fmla="*/ 261440 h 2944"/>
              <a:gd name="T12" fmla="*/ 261284 w 3056"/>
              <a:gd name="T13" fmla="*/ 261440 h 2944"/>
              <a:gd name="T14" fmla="*/ 355875 w 3056"/>
              <a:gd name="T15" fmla="*/ 356087 h 2944"/>
              <a:gd name="T16" fmla="*/ 369562 w 3056"/>
              <a:gd name="T17" fmla="*/ 356087 h 2944"/>
              <a:gd name="T18" fmla="*/ 369562 w 3056"/>
              <a:gd name="T19" fmla="*/ 342391 h 2944"/>
              <a:gd name="T20" fmla="*/ 70271 w 3056"/>
              <a:gd name="T21" fmla="*/ 247745 h 2944"/>
              <a:gd name="T22" fmla="*/ 70271 w 3056"/>
              <a:gd name="T23" fmla="*/ 70313 h 2944"/>
              <a:gd name="T24" fmla="*/ 247719 w 3056"/>
              <a:gd name="T25" fmla="*/ 70313 h 2944"/>
              <a:gd name="T26" fmla="*/ 247719 w 3056"/>
              <a:gd name="T27" fmla="*/ 247745 h 2944"/>
              <a:gd name="T28" fmla="*/ 70271 w 3056"/>
              <a:gd name="T29" fmla="*/ 247745 h 29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056" h="2944">
                <a:moveTo>
                  <a:pt x="3024" y="2800"/>
                </a:moveTo>
                <a:lnTo>
                  <a:pt x="2243" y="2019"/>
                </a:lnTo>
                <a:cubicBezTo>
                  <a:pt x="2598" y="1555"/>
                  <a:pt x="2563" y="888"/>
                  <a:pt x="2138" y="463"/>
                </a:cubicBezTo>
                <a:cubicBezTo>
                  <a:pt x="1675" y="0"/>
                  <a:pt x="926" y="0"/>
                  <a:pt x="463" y="463"/>
                </a:cubicBezTo>
                <a:cubicBezTo>
                  <a:pt x="0" y="926"/>
                  <a:pt x="0" y="1675"/>
                  <a:pt x="463" y="2138"/>
                </a:cubicBezTo>
                <a:cubicBezTo>
                  <a:pt x="926" y="2601"/>
                  <a:pt x="1675" y="2601"/>
                  <a:pt x="2138" y="2138"/>
                </a:cubicBezTo>
                <a:lnTo>
                  <a:pt x="2912" y="2912"/>
                </a:lnTo>
                <a:cubicBezTo>
                  <a:pt x="2943" y="2943"/>
                  <a:pt x="2993" y="2943"/>
                  <a:pt x="3024" y="2912"/>
                </a:cubicBezTo>
                <a:cubicBezTo>
                  <a:pt x="3055" y="2881"/>
                  <a:pt x="3055" y="2831"/>
                  <a:pt x="3024" y="2800"/>
                </a:cubicBezTo>
                <a:close/>
                <a:moveTo>
                  <a:pt x="575" y="2026"/>
                </a:moveTo>
                <a:cubicBezTo>
                  <a:pt x="173" y="1625"/>
                  <a:pt x="173" y="976"/>
                  <a:pt x="575" y="575"/>
                </a:cubicBezTo>
                <a:cubicBezTo>
                  <a:pt x="976" y="173"/>
                  <a:pt x="1625" y="173"/>
                  <a:pt x="2027" y="575"/>
                </a:cubicBezTo>
                <a:cubicBezTo>
                  <a:pt x="2428" y="976"/>
                  <a:pt x="2428" y="1625"/>
                  <a:pt x="2027" y="2026"/>
                </a:cubicBezTo>
                <a:cubicBezTo>
                  <a:pt x="1625" y="2428"/>
                  <a:pt x="976" y="2428"/>
                  <a:pt x="575" y="2026"/>
                </a:cubicBezTo>
                <a:close/>
              </a:path>
            </a:pathLst>
          </a:custGeom>
          <a:solidFill>
            <a:schemeClr val="accent6"/>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35"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8" name="文本框 7"/>
          <p:cNvSpPr txBox="1"/>
          <p:nvPr/>
        </p:nvSpPr>
        <p:spPr>
          <a:xfrm>
            <a:off x="602178" y="1473726"/>
            <a:ext cx="4743450" cy="923330"/>
          </a:xfrm>
          <a:prstGeom prst="rect">
            <a:avLst/>
          </a:prstGeom>
          <a:noFill/>
        </p:spPr>
        <p:txBody>
          <a:bodyPr wrap="square" rtlCol="0">
            <a:spAutoFit/>
          </a:bodyPr>
          <a:lstStyle/>
          <a:p>
            <a:r>
              <a:rPr lang="zh-CN" altLang="en-US" dirty="0" smtClean="0"/>
              <a:t>代码检查：函数调用不能超出范围</a:t>
            </a:r>
            <a:r>
              <a:rPr lang="en-US" altLang="zh-CN" dirty="0" smtClean="0">
                <a:latin typeface="宋体" panose="02010600030101010101" pitchFamily="2" charset="-122"/>
                <a:ea typeface="宋体" panose="02010600030101010101" pitchFamily="2" charset="-122"/>
              </a:rPr>
              <a:t>[0,prog-</a:t>
            </a:r>
            <a:r>
              <a:rPr lang="en-US" altLang="zh-CN" dirty="0">
                <a:latin typeface="宋体" panose="02010600030101010101" pitchFamily="2" charset="-122"/>
                <a:ea typeface="宋体" panose="02010600030101010101" pitchFamily="2" charset="-122"/>
              </a:rPr>
              <a:t>&gt;</a:t>
            </a:r>
            <a:r>
              <a:rPr lang="en-US" altLang="zh-CN" dirty="0" err="1">
                <a:latin typeface="宋体" panose="02010600030101010101" pitchFamily="2" charset="-122"/>
                <a:ea typeface="宋体" panose="02010600030101010101" pitchFamily="2" charset="-122"/>
              </a:rPr>
              <a:t>len</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子函数</a:t>
            </a:r>
            <a:r>
              <a:rPr lang="zh-CN" altLang="zh-CN" dirty="0" smtClean="0">
                <a:latin typeface="宋体" panose="02010600030101010101" pitchFamily="2" charset="-122"/>
                <a:ea typeface="宋体" panose="02010600030101010101" pitchFamily="2" charset="-122"/>
              </a:rPr>
              <a:t>最后</a:t>
            </a:r>
            <a:r>
              <a:rPr lang="zh-CN" altLang="zh-CN" dirty="0">
                <a:latin typeface="宋体" panose="02010600030101010101" pitchFamily="2" charset="-122"/>
                <a:ea typeface="宋体" panose="02010600030101010101" pitchFamily="2" charset="-122"/>
              </a:rPr>
              <a:t>一个指令必须是</a:t>
            </a:r>
            <a:r>
              <a:rPr lang="en-US" altLang="zh-CN" dirty="0">
                <a:latin typeface="宋体" panose="02010600030101010101" pitchFamily="2" charset="-122"/>
                <a:ea typeface="宋体" panose="02010600030101010101" pitchFamily="2" charset="-122"/>
              </a:rPr>
              <a:t>exit</a:t>
            </a:r>
            <a:r>
              <a:rPr lang="zh-CN" altLang="zh-CN" dirty="0">
                <a:latin typeface="宋体" panose="02010600030101010101" pitchFamily="2" charset="-122"/>
                <a:ea typeface="宋体" panose="02010600030101010101" pitchFamily="2" charset="-122"/>
              </a:rPr>
              <a:t>或</a:t>
            </a:r>
            <a:r>
              <a:rPr lang="en-US" altLang="zh-CN" dirty="0" err="1" smtClean="0">
                <a:latin typeface="宋体" panose="02010600030101010101" pitchFamily="2" charset="-122"/>
                <a:ea typeface="宋体" panose="02010600030101010101" pitchFamily="2" charset="-122"/>
              </a:rPr>
              <a:t>jmp</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r>
              <a:rPr lang="zh-CN" altLang="zh-CN" dirty="0">
                <a:latin typeface="宋体" panose="02010600030101010101" pitchFamily="2" charset="-122"/>
                <a:ea typeface="宋体" panose="02010600030101010101" pitchFamily="2" charset="-122"/>
              </a:rPr>
              <a:t>深度优先算法确保函数分支不存在循环</a:t>
            </a:r>
            <a:endParaRPr lang="zh-CN" altLang="en-US" dirty="0">
              <a:latin typeface="宋体" panose="02010600030101010101" pitchFamily="2" charset="-122"/>
              <a:ea typeface="宋体" panose="02010600030101010101" pitchFamily="2" charset="-122"/>
            </a:endParaRPr>
          </a:p>
        </p:txBody>
      </p:sp>
      <p:sp>
        <p:nvSpPr>
          <p:cNvPr id="9" name="文本框 8"/>
          <p:cNvSpPr txBox="1"/>
          <p:nvPr/>
        </p:nvSpPr>
        <p:spPr>
          <a:xfrm>
            <a:off x="602178" y="911940"/>
            <a:ext cx="6724452" cy="646331"/>
          </a:xfrm>
          <a:prstGeom prst="rect">
            <a:avLst/>
          </a:prstGeom>
          <a:noFill/>
        </p:spPr>
        <p:txBody>
          <a:bodyPr wrap="square" rtlCol="0">
            <a:spAutoFit/>
          </a:bodyPr>
          <a:lstStyle/>
          <a:p>
            <a:r>
              <a:rPr lang="zh-CN" altLang="en-US" dirty="0" smtClean="0"/>
              <a:t>数据合法性检查：编译时获取到的</a:t>
            </a:r>
            <a:r>
              <a:rPr lang="en-US" altLang="zh-CN" dirty="0" smtClean="0"/>
              <a:t>fun info</a:t>
            </a:r>
            <a:r>
              <a:rPr lang="zh-CN" altLang="en-US" dirty="0" smtClean="0"/>
              <a:t>和</a:t>
            </a:r>
            <a:r>
              <a:rPr lang="en-US" altLang="zh-CN" dirty="0" smtClean="0"/>
              <a:t>line info</a:t>
            </a:r>
            <a:r>
              <a:rPr lang="zh-CN" altLang="en-US" dirty="0" smtClean="0"/>
              <a:t>与</a:t>
            </a:r>
            <a:r>
              <a:rPr lang="en-US" altLang="zh-CN" dirty="0" smtClean="0"/>
              <a:t>BTF</a:t>
            </a:r>
            <a:r>
              <a:rPr lang="zh-CN" altLang="en-US" dirty="0" smtClean="0"/>
              <a:t>一致；数学运算除数不能为</a:t>
            </a:r>
            <a:r>
              <a:rPr lang="en-US" altLang="zh-CN" dirty="0" smtClean="0"/>
              <a:t>0</a:t>
            </a:r>
            <a:r>
              <a:rPr lang="zh-CN" altLang="en-US" dirty="0" smtClean="0"/>
              <a:t>；</a:t>
            </a:r>
            <a:endParaRPr lang="zh-CN" altLang="en-US" dirty="0"/>
          </a:p>
        </p:txBody>
      </p:sp>
      <p:sp>
        <p:nvSpPr>
          <p:cNvPr id="10" name="Freeform 3"/>
          <p:cNvSpPr>
            <a:spLocks noChangeAspect="1" noChangeArrowheads="1"/>
          </p:cNvSpPr>
          <p:nvPr/>
        </p:nvSpPr>
        <p:spPr bwMode="auto">
          <a:xfrm>
            <a:off x="2609355" y="3428206"/>
            <a:ext cx="328309" cy="325429"/>
          </a:xfrm>
          <a:custGeom>
            <a:avLst/>
            <a:gdLst>
              <a:gd name="T0" fmla="*/ 334194 w 2785"/>
              <a:gd name="T1" fmla="*/ 160491 h 2768"/>
              <a:gd name="T2" fmla="*/ 298160 w 2785"/>
              <a:gd name="T3" fmla="*/ 83887 h 2768"/>
              <a:gd name="T4" fmla="*/ 357220 w 2785"/>
              <a:gd name="T5" fmla="*/ 118613 h 2768"/>
              <a:gd name="T6" fmla="*/ 267459 w 2785"/>
              <a:gd name="T7" fmla="*/ 113540 h 2768"/>
              <a:gd name="T8" fmla="*/ 188627 w 2785"/>
              <a:gd name="T9" fmla="*/ 303555 h 2768"/>
              <a:gd name="T10" fmla="*/ 182773 w 2785"/>
              <a:gd name="T11" fmla="*/ 306676 h 2768"/>
              <a:gd name="T12" fmla="*/ 106281 w 2785"/>
              <a:gd name="T13" fmla="*/ 327876 h 2768"/>
              <a:gd name="T14" fmla="*/ 128006 w 2785"/>
              <a:gd name="T15" fmla="*/ 252702 h 2768"/>
              <a:gd name="T16" fmla="*/ 131518 w 2785"/>
              <a:gd name="T17" fmla="*/ 246329 h 2768"/>
              <a:gd name="T18" fmla="*/ 71158 w 2785"/>
              <a:gd name="T19" fmla="*/ 222529 h 2768"/>
              <a:gd name="T20" fmla="*/ 71158 w 2785"/>
              <a:gd name="T21" fmla="*/ 207572 h 2768"/>
              <a:gd name="T22" fmla="*/ 267459 w 2785"/>
              <a:gd name="T23" fmla="*/ 113540 h 2768"/>
              <a:gd name="T24" fmla="*/ 136071 w 2785"/>
              <a:gd name="T25" fmla="*/ 264408 h 2768"/>
              <a:gd name="T26" fmla="*/ 141405 w 2785"/>
              <a:gd name="T27" fmla="*/ 308497 h 2768"/>
              <a:gd name="T28" fmla="*/ 265768 w 2785"/>
              <a:gd name="T29" fmla="*/ 135650 h 2768"/>
              <a:gd name="T30" fmla="*/ 151812 w 2785"/>
              <a:gd name="T31" fmla="*/ 240087 h 2768"/>
              <a:gd name="T32" fmla="*/ 159097 w 2785"/>
              <a:gd name="T33" fmla="*/ 247240 h 2768"/>
              <a:gd name="T34" fmla="*/ 265768 w 2785"/>
              <a:gd name="T35" fmla="*/ 135650 h 2768"/>
              <a:gd name="T36" fmla="*/ 21204 w 2785"/>
              <a:gd name="T37" fmla="*/ 334639 h 2768"/>
              <a:gd name="T38" fmla="*/ 30180 w 2785"/>
              <a:gd name="T39" fmla="*/ 44610 h 2768"/>
              <a:gd name="T40" fmla="*/ 54897 w 2785"/>
              <a:gd name="T41" fmla="*/ 54104 h 2768"/>
              <a:gd name="T42" fmla="*/ 71158 w 2785"/>
              <a:gd name="T43" fmla="*/ 54104 h 2768"/>
              <a:gd name="T44" fmla="*/ 108103 w 2785"/>
              <a:gd name="T45" fmla="*/ 44610 h 2768"/>
              <a:gd name="T46" fmla="*/ 116168 w 2785"/>
              <a:gd name="T47" fmla="*/ 60867 h 2768"/>
              <a:gd name="T48" fmla="*/ 124363 w 2785"/>
              <a:gd name="T49" fmla="*/ 44610 h 2768"/>
              <a:gd name="T50" fmla="*/ 158186 w 2785"/>
              <a:gd name="T51" fmla="*/ 54104 h 2768"/>
              <a:gd name="T52" fmla="*/ 174317 w 2785"/>
              <a:gd name="T53" fmla="*/ 54104 h 2768"/>
              <a:gd name="T54" fmla="*/ 208010 w 2785"/>
              <a:gd name="T55" fmla="*/ 44610 h 2768"/>
              <a:gd name="T56" fmla="*/ 216205 w 2785"/>
              <a:gd name="T57" fmla="*/ 60867 h 2768"/>
              <a:gd name="T58" fmla="*/ 224270 w 2785"/>
              <a:gd name="T59" fmla="*/ 44610 h 2768"/>
              <a:gd name="T60" fmla="*/ 258483 w 2785"/>
              <a:gd name="T61" fmla="*/ 50072 h 2768"/>
              <a:gd name="T62" fmla="*/ 279297 w 2785"/>
              <a:gd name="T63" fmla="*/ 76604 h 2768"/>
              <a:gd name="T64" fmla="*/ 252629 w 2785"/>
              <a:gd name="T65" fmla="*/ 24451 h 2768"/>
              <a:gd name="T66" fmla="*/ 223880 w 2785"/>
              <a:gd name="T67" fmla="*/ 6763 h 2768"/>
              <a:gd name="T68" fmla="*/ 207619 w 2785"/>
              <a:gd name="T69" fmla="*/ 6763 h 2768"/>
              <a:gd name="T70" fmla="*/ 173927 w 2785"/>
              <a:gd name="T71" fmla="*/ 24321 h 2768"/>
              <a:gd name="T72" fmla="*/ 165861 w 2785"/>
              <a:gd name="T73" fmla="*/ 0 h 2768"/>
              <a:gd name="T74" fmla="*/ 157666 w 2785"/>
              <a:gd name="T75" fmla="*/ 24321 h 2768"/>
              <a:gd name="T76" fmla="*/ 123843 w 2785"/>
              <a:gd name="T77" fmla="*/ 6763 h 2768"/>
              <a:gd name="T78" fmla="*/ 107712 w 2785"/>
              <a:gd name="T79" fmla="*/ 6763 h 2768"/>
              <a:gd name="T80" fmla="*/ 70767 w 2785"/>
              <a:gd name="T81" fmla="*/ 24321 h 2768"/>
              <a:gd name="T82" fmla="*/ 62572 w 2785"/>
              <a:gd name="T83" fmla="*/ 0 h 2768"/>
              <a:gd name="T84" fmla="*/ 54507 w 2785"/>
              <a:gd name="T85" fmla="*/ 24321 h 2768"/>
              <a:gd name="T86" fmla="*/ 0 w 2785"/>
              <a:gd name="T87" fmla="*/ 50072 h 2768"/>
              <a:gd name="T88" fmla="*/ 28749 w 2785"/>
              <a:gd name="T89" fmla="*/ 359870 h 2768"/>
              <a:gd name="T90" fmla="*/ 278777 w 2785"/>
              <a:gd name="T91" fmla="*/ 334249 h 2768"/>
              <a:gd name="T92" fmla="*/ 258093 w 2785"/>
              <a:gd name="T93" fmla="*/ 256214 h 2768"/>
              <a:gd name="T94" fmla="*/ 252239 w 2785"/>
              <a:gd name="T95" fmla="*/ 339581 h 2768"/>
              <a:gd name="T96" fmla="*/ 205278 w 2785"/>
              <a:gd name="T97" fmla="*/ 101445 h 2768"/>
              <a:gd name="T98" fmla="*/ 64393 w 2785"/>
              <a:gd name="T99" fmla="*/ 109118 h 2768"/>
              <a:gd name="T100" fmla="*/ 205278 w 2785"/>
              <a:gd name="T101" fmla="*/ 116792 h 2768"/>
              <a:gd name="T102" fmla="*/ 205278 w 2785"/>
              <a:gd name="T103" fmla="*/ 101445 h 2768"/>
              <a:gd name="T104" fmla="*/ 70767 w 2785"/>
              <a:gd name="T105" fmla="*/ 153208 h 2768"/>
              <a:gd name="T106" fmla="*/ 70767 w 2785"/>
              <a:gd name="T107" fmla="*/ 168555 h 2768"/>
              <a:gd name="T108" fmla="*/ 211652 w 2785"/>
              <a:gd name="T109" fmla="*/ 160882 h 276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85" h="2768">
                <a:moveTo>
                  <a:pt x="2728" y="1078"/>
                </a:moveTo>
                <a:lnTo>
                  <a:pt x="2569" y="1234"/>
                </a:lnTo>
                <a:lnTo>
                  <a:pt x="2133" y="801"/>
                </a:lnTo>
                <a:lnTo>
                  <a:pt x="2292" y="645"/>
                </a:lnTo>
                <a:cubicBezTo>
                  <a:pt x="2340" y="596"/>
                  <a:pt x="2417" y="589"/>
                  <a:pt x="2458" y="631"/>
                </a:cubicBezTo>
                <a:lnTo>
                  <a:pt x="2746" y="912"/>
                </a:lnTo>
                <a:cubicBezTo>
                  <a:pt x="2784" y="953"/>
                  <a:pt x="2777" y="1029"/>
                  <a:pt x="2728" y="1078"/>
                </a:cubicBezTo>
                <a:close/>
                <a:moveTo>
                  <a:pt x="2056" y="873"/>
                </a:moveTo>
                <a:lnTo>
                  <a:pt x="2496" y="1303"/>
                </a:lnTo>
                <a:lnTo>
                  <a:pt x="1450" y="2334"/>
                </a:lnTo>
                <a:cubicBezTo>
                  <a:pt x="1447" y="2338"/>
                  <a:pt x="1433" y="2352"/>
                  <a:pt x="1412" y="2355"/>
                </a:cubicBezTo>
                <a:cubicBezTo>
                  <a:pt x="1409" y="2355"/>
                  <a:pt x="1409" y="2355"/>
                  <a:pt x="1405" y="2358"/>
                </a:cubicBezTo>
                <a:lnTo>
                  <a:pt x="859" y="2528"/>
                </a:lnTo>
                <a:cubicBezTo>
                  <a:pt x="845" y="2532"/>
                  <a:pt x="828" y="2532"/>
                  <a:pt x="817" y="2521"/>
                </a:cubicBezTo>
                <a:cubicBezTo>
                  <a:pt x="807" y="2511"/>
                  <a:pt x="803" y="2497"/>
                  <a:pt x="810" y="2480"/>
                </a:cubicBezTo>
                <a:lnTo>
                  <a:pt x="984" y="1943"/>
                </a:lnTo>
                <a:cubicBezTo>
                  <a:pt x="984" y="1939"/>
                  <a:pt x="984" y="1939"/>
                  <a:pt x="987" y="1936"/>
                </a:cubicBezTo>
                <a:cubicBezTo>
                  <a:pt x="990" y="1918"/>
                  <a:pt x="1004" y="1898"/>
                  <a:pt x="1011" y="1894"/>
                </a:cubicBezTo>
                <a:lnTo>
                  <a:pt x="1212" y="1711"/>
                </a:lnTo>
                <a:lnTo>
                  <a:pt x="547" y="1711"/>
                </a:lnTo>
                <a:cubicBezTo>
                  <a:pt x="519" y="1711"/>
                  <a:pt x="495" y="1679"/>
                  <a:pt x="495" y="1655"/>
                </a:cubicBezTo>
                <a:cubicBezTo>
                  <a:pt x="495" y="1627"/>
                  <a:pt x="519" y="1596"/>
                  <a:pt x="547" y="1596"/>
                </a:cubicBezTo>
                <a:lnTo>
                  <a:pt x="1316" y="1596"/>
                </a:lnTo>
                <a:lnTo>
                  <a:pt x="2056" y="873"/>
                </a:lnTo>
                <a:close/>
                <a:moveTo>
                  <a:pt x="1316" y="2300"/>
                </a:moveTo>
                <a:lnTo>
                  <a:pt x="1046" y="2033"/>
                </a:lnTo>
                <a:lnTo>
                  <a:pt x="973" y="2258"/>
                </a:lnTo>
                <a:lnTo>
                  <a:pt x="1087" y="2372"/>
                </a:lnTo>
                <a:lnTo>
                  <a:pt x="1316" y="2300"/>
                </a:lnTo>
                <a:close/>
                <a:moveTo>
                  <a:pt x="2043" y="1043"/>
                </a:moveTo>
                <a:cubicBezTo>
                  <a:pt x="2029" y="1029"/>
                  <a:pt x="2001" y="1029"/>
                  <a:pt x="1987" y="1043"/>
                </a:cubicBezTo>
                <a:lnTo>
                  <a:pt x="1167" y="1846"/>
                </a:lnTo>
                <a:cubicBezTo>
                  <a:pt x="1150" y="1860"/>
                  <a:pt x="1150" y="1887"/>
                  <a:pt x="1167" y="1901"/>
                </a:cubicBezTo>
                <a:cubicBezTo>
                  <a:pt x="1181" y="1915"/>
                  <a:pt x="1209" y="1915"/>
                  <a:pt x="1223" y="1901"/>
                </a:cubicBezTo>
                <a:lnTo>
                  <a:pt x="2039" y="1099"/>
                </a:lnTo>
                <a:cubicBezTo>
                  <a:pt x="2056" y="1085"/>
                  <a:pt x="2056" y="1060"/>
                  <a:pt x="2043" y="1043"/>
                </a:cubicBezTo>
                <a:close/>
                <a:moveTo>
                  <a:pt x="218" y="2611"/>
                </a:moveTo>
                <a:cubicBezTo>
                  <a:pt x="190" y="2611"/>
                  <a:pt x="163" y="2601"/>
                  <a:pt x="163" y="2573"/>
                </a:cubicBezTo>
                <a:lnTo>
                  <a:pt x="163" y="385"/>
                </a:lnTo>
                <a:cubicBezTo>
                  <a:pt x="159" y="333"/>
                  <a:pt x="194" y="343"/>
                  <a:pt x="232" y="343"/>
                </a:cubicBezTo>
                <a:lnTo>
                  <a:pt x="422" y="343"/>
                </a:lnTo>
                <a:lnTo>
                  <a:pt x="422" y="416"/>
                </a:lnTo>
                <a:cubicBezTo>
                  <a:pt x="422" y="444"/>
                  <a:pt x="453" y="468"/>
                  <a:pt x="485" y="468"/>
                </a:cubicBezTo>
                <a:cubicBezTo>
                  <a:pt x="512" y="468"/>
                  <a:pt x="547" y="444"/>
                  <a:pt x="547" y="416"/>
                </a:cubicBezTo>
                <a:lnTo>
                  <a:pt x="547" y="343"/>
                </a:lnTo>
                <a:lnTo>
                  <a:pt x="831" y="343"/>
                </a:lnTo>
                <a:lnTo>
                  <a:pt x="831" y="416"/>
                </a:lnTo>
                <a:cubicBezTo>
                  <a:pt x="831" y="444"/>
                  <a:pt x="862" y="468"/>
                  <a:pt x="893" y="468"/>
                </a:cubicBezTo>
                <a:cubicBezTo>
                  <a:pt x="921" y="468"/>
                  <a:pt x="956" y="444"/>
                  <a:pt x="956" y="416"/>
                </a:cubicBezTo>
                <a:lnTo>
                  <a:pt x="956" y="343"/>
                </a:lnTo>
                <a:lnTo>
                  <a:pt x="1216" y="343"/>
                </a:lnTo>
                <a:lnTo>
                  <a:pt x="1216" y="416"/>
                </a:lnTo>
                <a:cubicBezTo>
                  <a:pt x="1216" y="444"/>
                  <a:pt x="1247" y="468"/>
                  <a:pt x="1278" y="468"/>
                </a:cubicBezTo>
                <a:cubicBezTo>
                  <a:pt x="1306" y="468"/>
                  <a:pt x="1340" y="444"/>
                  <a:pt x="1340" y="416"/>
                </a:cubicBezTo>
                <a:lnTo>
                  <a:pt x="1340" y="343"/>
                </a:lnTo>
                <a:lnTo>
                  <a:pt x="1599" y="343"/>
                </a:lnTo>
                <a:lnTo>
                  <a:pt x="1599" y="416"/>
                </a:lnTo>
                <a:cubicBezTo>
                  <a:pt x="1599" y="444"/>
                  <a:pt x="1630" y="468"/>
                  <a:pt x="1662" y="468"/>
                </a:cubicBezTo>
                <a:cubicBezTo>
                  <a:pt x="1689" y="468"/>
                  <a:pt x="1724" y="444"/>
                  <a:pt x="1724" y="416"/>
                </a:cubicBezTo>
                <a:lnTo>
                  <a:pt x="1724" y="343"/>
                </a:lnTo>
                <a:lnTo>
                  <a:pt x="1942" y="343"/>
                </a:lnTo>
                <a:cubicBezTo>
                  <a:pt x="1970" y="343"/>
                  <a:pt x="1987" y="357"/>
                  <a:pt x="1987" y="385"/>
                </a:cubicBezTo>
                <a:lnTo>
                  <a:pt x="1987" y="745"/>
                </a:lnTo>
                <a:lnTo>
                  <a:pt x="2147" y="589"/>
                </a:lnTo>
                <a:lnTo>
                  <a:pt x="2147" y="385"/>
                </a:lnTo>
                <a:cubicBezTo>
                  <a:pt x="2147" y="271"/>
                  <a:pt x="2060" y="188"/>
                  <a:pt x="1942" y="188"/>
                </a:cubicBezTo>
                <a:lnTo>
                  <a:pt x="1721" y="188"/>
                </a:lnTo>
                <a:lnTo>
                  <a:pt x="1721" y="52"/>
                </a:lnTo>
                <a:cubicBezTo>
                  <a:pt x="1721" y="25"/>
                  <a:pt x="1689" y="0"/>
                  <a:pt x="1658" y="0"/>
                </a:cubicBezTo>
                <a:cubicBezTo>
                  <a:pt x="1630" y="0"/>
                  <a:pt x="1596" y="25"/>
                  <a:pt x="1596" y="52"/>
                </a:cubicBezTo>
                <a:lnTo>
                  <a:pt x="1596" y="187"/>
                </a:lnTo>
                <a:lnTo>
                  <a:pt x="1337" y="187"/>
                </a:lnTo>
                <a:lnTo>
                  <a:pt x="1337" y="52"/>
                </a:lnTo>
                <a:cubicBezTo>
                  <a:pt x="1337" y="25"/>
                  <a:pt x="1306" y="0"/>
                  <a:pt x="1275" y="0"/>
                </a:cubicBezTo>
                <a:cubicBezTo>
                  <a:pt x="1247" y="0"/>
                  <a:pt x="1212" y="25"/>
                  <a:pt x="1212" y="52"/>
                </a:cubicBezTo>
                <a:lnTo>
                  <a:pt x="1212" y="187"/>
                </a:lnTo>
                <a:lnTo>
                  <a:pt x="952" y="187"/>
                </a:lnTo>
                <a:lnTo>
                  <a:pt x="952" y="52"/>
                </a:lnTo>
                <a:cubicBezTo>
                  <a:pt x="952" y="25"/>
                  <a:pt x="921" y="0"/>
                  <a:pt x="890" y="0"/>
                </a:cubicBezTo>
                <a:cubicBezTo>
                  <a:pt x="862" y="0"/>
                  <a:pt x="828" y="25"/>
                  <a:pt x="828" y="52"/>
                </a:cubicBezTo>
                <a:lnTo>
                  <a:pt x="828" y="187"/>
                </a:lnTo>
                <a:lnTo>
                  <a:pt x="544" y="187"/>
                </a:lnTo>
                <a:lnTo>
                  <a:pt x="544" y="52"/>
                </a:lnTo>
                <a:cubicBezTo>
                  <a:pt x="544" y="25"/>
                  <a:pt x="512" y="0"/>
                  <a:pt x="481" y="0"/>
                </a:cubicBezTo>
                <a:cubicBezTo>
                  <a:pt x="453" y="0"/>
                  <a:pt x="419" y="25"/>
                  <a:pt x="419" y="52"/>
                </a:cubicBezTo>
                <a:lnTo>
                  <a:pt x="419" y="187"/>
                </a:lnTo>
                <a:lnTo>
                  <a:pt x="232" y="187"/>
                </a:lnTo>
                <a:cubicBezTo>
                  <a:pt x="76" y="187"/>
                  <a:pt x="0" y="271"/>
                  <a:pt x="0" y="385"/>
                </a:cubicBezTo>
                <a:lnTo>
                  <a:pt x="0" y="2570"/>
                </a:lnTo>
                <a:cubicBezTo>
                  <a:pt x="0" y="2684"/>
                  <a:pt x="104" y="2767"/>
                  <a:pt x="221" y="2767"/>
                </a:cubicBezTo>
                <a:lnTo>
                  <a:pt x="1939" y="2767"/>
                </a:lnTo>
                <a:cubicBezTo>
                  <a:pt x="2056" y="2767"/>
                  <a:pt x="2143" y="2684"/>
                  <a:pt x="2143" y="2570"/>
                </a:cubicBezTo>
                <a:lnTo>
                  <a:pt x="2143" y="1815"/>
                </a:lnTo>
                <a:lnTo>
                  <a:pt x="1984" y="1970"/>
                </a:lnTo>
                <a:lnTo>
                  <a:pt x="1984" y="2573"/>
                </a:lnTo>
                <a:cubicBezTo>
                  <a:pt x="1984" y="2601"/>
                  <a:pt x="1966" y="2611"/>
                  <a:pt x="1939" y="2611"/>
                </a:cubicBezTo>
                <a:lnTo>
                  <a:pt x="218" y="2611"/>
                </a:lnTo>
                <a:close/>
                <a:moveTo>
                  <a:pt x="1578" y="780"/>
                </a:moveTo>
                <a:lnTo>
                  <a:pt x="544" y="780"/>
                </a:lnTo>
                <a:cubicBezTo>
                  <a:pt x="516" y="780"/>
                  <a:pt x="495" y="814"/>
                  <a:pt x="495" y="839"/>
                </a:cubicBezTo>
                <a:cubicBezTo>
                  <a:pt x="495" y="866"/>
                  <a:pt x="516" y="898"/>
                  <a:pt x="544" y="898"/>
                </a:cubicBezTo>
                <a:lnTo>
                  <a:pt x="1578" y="898"/>
                </a:lnTo>
                <a:cubicBezTo>
                  <a:pt x="1606" y="898"/>
                  <a:pt x="1627" y="863"/>
                  <a:pt x="1627" y="839"/>
                </a:cubicBezTo>
                <a:cubicBezTo>
                  <a:pt x="1627" y="814"/>
                  <a:pt x="1606" y="780"/>
                  <a:pt x="1578" y="780"/>
                </a:cubicBezTo>
                <a:close/>
                <a:moveTo>
                  <a:pt x="1578" y="1178"/>
                </a:moveTo>
                <a:lnTo>
                  <a:pt x="544" y="1178"/>
                </a:lnTo>
                <a:cubicBezTo>
                  <a:pt x="516" y="1178"/>
                  <a:pt x="495" y="1213"/>
                  <a:pt x="495" y="1237"/>
                </a:cubicBezTo>
                <a:cubicBezTo>
                  <a:pt x="495" y="1265"/>
                  <a:pt x="516" y="1296"/>
                  <a:pt x="544" y="1296"/>
                </a:cubicBezTo>
                <a:lnTo>
                  <a:pt x="1578" y="1296"/>
                </a:lnTo>
                <a:cubicBezTo>
                  <a:pt x="1606" y="1296"/>
                  <a:pt x="1627" y="1261"/>
                  <a:pt x="1627" y="1237"/>
                </a:cubicBezTo>
                <a:cubicBezTo>
                  <a:pt x="1627" y="1213"/>
                  <a:pt x="1606" y="1178"/>
                  <a:pt x="1578" y="1178"/>
                </a:cubicBezTo>
                <a:close/>
              </a:path>
            </a:pathLst>
          </a:custGeom>
          <a:solidFill>
            <a:schemeClr val="accent6"/>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35"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pic>
        <p:nvPicPr>
          <p:cNvPr id="11" name="图片 10" descr="dfs tre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5628" y="2120057"/>
            <a:ext cx="2373923" cy="1820279"/>
          </a:xfrm>
          <a:prstGeom prst="rect">
            <a:avLst/>
          </a:prstGeom>
          <a:solidFill>
            <a:schemeClr val="accent6"/>
          </a:solidFill>
          <a:ln>
            <a:noFill/>
          </a:ln>
        </p:spPr>
      </p:pic>
      <p:sp>
        <p:nvSpPr>
          <p:cNvPr id="12" name="Freeform 33"/>
          <p:cNvSpPr>
            <a:spLocks noChangeAspect="1" noChangeArrowheads="1"/>
          </p:cNvSpPr>
          <p:nvPr/>
        </p:nvSpPr>
        <p:spPr bwMode="auto">
          <a:xfrm>
            <a:off x="2630690" y="3821108"/>
            <a:ext cx="165595" cy="275030"/>
          </a:xfrm>
          <a:custGeom>
            <a:avLst/>
            <a:gdLst>
              <a:gd name="T0" fmla="*/ 178702 w 1102"/>
              <a:gd name="T1" fmla="*/ 220468 h 1814"/>
              <a:gd name="T2" fmla="*/ 101948 w 1102"/>
              <a:gd name="T3" fmla="*/ 297290 h 1814"/>
              <a:gd name="T4" fmla="*/ 96776 w 1102"/>
              <a:gd name="T5" fmla="*/ 301123 h 1814"/>
              <a:gd name="T6" fmla="*/ 96442 w 1102"/>
              <a:gd name="T7" fmla="*/ 301123 h 1814"/>
              <a:gd name="T8" fmla="*/ 92438 w 1102"/>
              <a:gd name="T9" fmla="*/ 301956 h 1814"/>
              <a:gd name="T10" fmla="*/ 91937 w 1102"/>
              <a:gd name="T11" fmla="*/ 302122 h 1814"/>
              <a:gd name="T12" fmla="*/ 90936 w 1102"/>
              <a:gd name="T13" fmla="*/ 301956 h 1814"/>
              <a:gd name="T14" fmla="*/ 88433 w 1102"/>
              <a:gd name="T15" fmla="*/ 301289 h 1814"/>
              <a:gd name="T16" fmla="*/ 85763 w 1102"/>
              <a:gd name="T17" fmla="*/ 300289 h 1814"/>
              <a:gd name="T18" fmla="*/ 84262 w 1102"/>
              <a:gd name="T19" fmla="*/ 299289 h 1814"/>
              <a:gd name="T20" fmla="*/ 82927 w 1102"/>
              <a:gd name="T21" fmla="*/ 298290 h 1814"/>
              <a:gd name="T22" fmla="*/ 5006 w 1102"/>
              <a:gd name="T23" fmla="*/ 220468 h 1814"/>
              <a:gd name="T24" fmla="*/ 5006 w 1102"/>
              <a:gd name="T25" fmla="*/ 202470 h 1814"/>
              <a:gd name="T26" fmla="*/ 23193 w 1102"/>
              <a:gd name="T27" fmla="*/ 202470 h 1814"/>
              <a:gd name="T28" fmla="*/ 79256 w 1102"/>
              <a:gd name="T29" fmla="*/ 258295 h 1814"/>
              <a:gd name="T30" fmla="*/ 79256 w 1102"/>
              <a:gd name="T31" fmla="*/ 133814 h 1814"/>
              <a:gd name="T32" fmla="*/ 91937 w 1102"/>
              <a:gd name="T33" fmla="*/ 120816 h 1814"/>
              <a:gd name="T34" fmla="*/ 104952 w 1102"/>
              <a:gd name="T35" fmla="*/ 133814 h 1814"/>
              <a:gd name="T36" fmla="*/ 104952 w 1102"/>
              <a:gd name="T37" fmla="*/ 257962 h 1814"/>
              <a:gd name="T38" fmla="*/ 160681 w 1102"/>
              <a:gd name="T39" fmla="*/ 202470 h 1814"/>
              <a:gd name="T40" fmla="*/ 178702 w 1102"/>
              <a:gd name="T41" fmla="*/ 202470 h 1814"/>
              <a:gd name="T42" fmla="*/ 178702 w 1102"/>
              <a:gd name="T43" fmla="*/ 220468 h 1814"/>
              <a:gd name="T44" fmla="*/ 91937 w 1102"/>
              <a:gd name="T45" fmla="*/ 86321 h 1814"/>
              <a:gd name="T46" fmla="*/ 79089 w 1102"/>
              <a:gd name="T47" fmla="*/ 73323 h 1814"/>
              <a:gd name="T48" fmla="*/ 91937 w 1102"/>
              <a:gd name="T49" fmla="*/ 60491 h 1814"/>
              <a:gd name="T50" fmla="*/ 104952 w 1102"/>
              <a:gd name="T51" fmla="*/ 73323 h 1814"/>
              <a:gd name="T52" fmla="*/ 91937 w 1102"/>
              <a:gd name="T53" fmla="*/ 86321 h 1814"/>
              <a:gd name="T54" fmla="*/ 91937 w 1102"/>
              <a:gd name="T55" fmla="*/ 25830 h 1814"/>
              <a:gd name="T56" fmla="*/ 79089 w 1102"/>
              <a:gd name="T57" fmla="*/ 12998 h 1814"/>
              <a:gd name="T58" fmla="*/ 91937 w 1102"/>
              <a:gd name="T59" fmla="*/ 0 h 1814"/>
              <a:gd name="T60" fmla="*/ 104952 w 1102"/>
              <a:gd name="T61" fmla="*/ 12998 h 1814"/>
              <a:gd name="T62" fmla="*/ 91937 w 1102"/>
              <a:gd name="T63" fmla="*/ 25830 h 18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102" h="1814">
                <a:moveTo>
                  <a:pt x="1071" y="1323"/>
                </a:moveTo>
                <a:lnTo>
                  <a:pt x="611" y="1784"/>
                </a:lnTo>
                <a:cubicBezTo>
                  <a:pt x="603" y="1794"/>
                  <a:pt x="592" y="1802"/>
                  <a:pt x="580" y="1807"/>
                </a:cubicBezTo>
                <a:cubicBezTo>
                  <a:pt x="579" y="1807"/>
                  <a:pt x="578" y="1807"/>
                  <a:pt x="578" y="1807"/>
                </a:cubicBezTo>
                <a:cubicBezTo>
                  <a:pt x="570" y="1811"/>
                  <a:pt x="562" y="1812"/>
                  <a:pt x="554" y="1812"/>
                </a:cubicBezTo>
                <a:cubicBezTo>
                  <a:pt x="553" y="1812"/>
                  <a:pt x="551" y="1813"/>
                  <a:pt x="551" y="1813"/>
                </a:cubicBezTo>
                <a:cubicBezTo>
                  <a:pt x="549" y="1813"/>
                  <a:pt x="547" y="1812"/>
                  <a:pt x="545" y="1812"/>
                </a:cubicBezTo>
                <a:cubicBezTo>
                  <a:pt x="540" y="1811"/>
                  <a:pt x="535" y="1810"/>
                  <a:pt x="530" y="1808"/>
                </a:cubicBezTo>
                <a:cubicBezTo>
                  <a:pt x="525" y="1807"/>
                  <a:pt x="519" y="1805"/>
                  <a:pt x="514" y="1802"/>
                </a:cubicBezTo>
                <a:cubicBezTo>
                  <a:pt x="511" y="1800"/>
                  <a:pt x="508" y="1798"/>
                  <a:pt x="505" y="1796"/>
                </a:cubicBezTo>
                <a:cubicBezTo>
                  <a:pt x="502" y="1794"/>
                  <a:pt x="499" y="1793"/>
                  <a:pt x="497" y="1790"/>
                </a:cubicBezTo>
                <a:lnTo>
                  <a:pt x="30" y="1323"/>
                </a:lnTo>
                <a:cubicBezTo>
                  <a:pt x="0" y="1293"/>
                  <a:pt x="0" y="1244"/>
                  <a:pt x="30" y="1215"/>
                </a:cubicBezTo>
                <a:cubicBezTo>
                  <a:pt x="60" y="1185"/>
                  <a:pt x="108" y="1185"/>
                  <a:pt x="139" y="1215"/>
                </a:cubicBezTo>
                <a:lnTo>
                  <a:pt x="475" y="1550"/>
                </a:lnTo>
                <a:lnTo>
                  <a:pt x="475" y="803"/>
                </a:lnTo>
                <a:cubicBezTo>
                  <a:pt x="475" y="760"/>
                  <a:pt x="509" y="725"/>
                  <a:pt x="551" y="725"/>
                </a:cubicBezTo>
                <a:cubicBezTo>
                  <a:pt x="594" y="725"/>
                  <a:pt x="629" y="760"/>
                  <a:pt x="629" y="803"/>
                </a:cubicBezTo>
                <a:lnTo>
                  <a:pt x="629" y="1548"/>
                </a:lnTo>
                <a:lnTo>
                  <a:pt x="963" y="1215"/>
                </a:lnTo>
                <a:cubicBezTo>
                  <a:pt x="992" y="1185"/>
                  <a:pt x="1041" y="1185"/>
                  <a:pt x="1071" y="1215"/>
                </a:cubicBezTo>
                <a:cubicBezTo>
                  <a:pt x="1101" y="1244"/>
                  <a:pt x="1101" y="1293"/>
                  <a:pt x="1071" y="1323"/>
                </a:cubicBezTo>
                <a:close/>
                <a:moveTo>
                  <a:pt x="551" y="518"/>
                </a:moveTo>
                <a:cubicBezTo>
                  <a:pt x="509" y="518"/>
                  <a:pt x="474" y="483"/>
                  <a:pt x="474" y="440"/>
                </a:cubicBezTo>
                <a:cubicBezTo>
                  <a:pt x="474" y="397"/>
                  <a:pt x="509" y="363"/>
                  <a:pt x="551" y="363"/>
                </a:cubicBezTo>
                <a:cubicBezTo>
                  <a:pt x="594" y="363"/>
                  <a:pt x="629" y="397"/>
                  <a:pt x="629" y="440"/>
                </a:cubicBezTo>
                <a:cubicBezTo>
                  <a:pt x="629" y="483"/>
                  <a:pt x="594" y="518"/>
                  <a:pt x="551" y="518"/>
                </a:cubicBezTo>
                <a:close/>
                <a:moveTo>
                  <a:pt x="551" y="155"/>
                </a:moveTo>
                <a:cubicBezTo>
                  <a:pt x="509" y="155"/>
                  <a:pt x="474" y="121"/>
                  <a:pt x="474" y="78"/>
                </a:cubicBezTo>
                <a:cubicBezTo>
                  <a:pt x="474" y="35"/>
                  <a:pt x="509" y="0"/>
                  <a:pt x="551" y="0"/>
                </a:cubicBezTo>
                <a:cubicBezTo>
                  <a:pt x="594" y="0"/>
                  <a:pt x="629" y="35"/>
                  <a:pt x="629" y="78"/>
                </a:cubicBezTo>
                <a:cubicBezTo>
                  <a:pt x="629" y="121"/>
                  <a:pt x="594" y="155"/>
                  <a:pt x="551" y="155"/>
                </a:cubicBezTo>
                <a:close/>
              </a:path>
            </a:pathLst>
          </a:custGeom>
          <a:solidFill>
            <a:srgbClr val="92CF6E"/>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35"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424959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cadda9fd-c88a-4ad3-82ef-0ae29056ab5b}"/>
  <p:tag name="TABLE_ENDDRAG_ORIGIN_RECT" val="926*353"/>
  <p:tag name="TABLE_ENDDRAG_RECT" val="15*71*926*353"/>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1557</TotalTime>
  <Words>1476</Words>
  <Application>Microsoft Office PowerPoint</Application>
  <PresentationFormat>全屏显示(16:9)</PresentationFormat>
  <Paragraphs>246</Paragraphs>
  <Slides>28</Slides>
  <Notes>5</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28</vt:i4>
      </vt:variant>
    </vt:vector>
  </HeadingPairs>
  <TitlesOfParts>
    <vt:vector size="48" baseType="lpstr">
      <vt:lpstr>Avenir Black</vt:lpstr>
      <vt:lpstr>DejaVu Sans Mono</vt:lpstr>
      <vt:lpstr>Dubai Medium</vt:lpstr>
      <vt:lpstr>Gautami</vt:lpstr>
      <vt:lpstr>Source Han Sans CN</vt:lpstr>
      <vt:lpstr>Source Han Sans CN ExtraLight</vt:lpstr>
      <vt:lpstr>Source Han Sans CN Heavy</vt:lpstr>
      <vt:lpstr>Source Han Sans CN Light</vt:lpstr>
      <vt:lpstr>Source Han Sans CN Medium</vt:lpstr>
      <vt:lpstr>等线</vt:lpstr>
      <vt:lpstr>等线 Light</vt:lpstr>
      <vt:lpstr>宋体</vt:lpstr>
      <vt:lpstr>微软雅黑</vt:lpstr>
      <vt:lpstr>Arial</vt:lpstr>
      <vt:lpstr>Calibri</vt:lpstr>
      <vt:lpstr>Calibri Light</vt:lpstr>
      <vt:lpstr>Consolas</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Fannie Zhang(张旭芳)</cp:lastModifiedBy>
  <cp:revision>137</cp:revision>
  <dcterms:created xsi:type="dcterms:W3CDTF">2022-06-09T09:50:33Z</dcterms:created>
  <dcterms:modified xsi:type="dcterms:W3CDTF">2022-12-19T01:07:14Z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2052-11.1.0.10161</vt:lpwstr>
  </property>
</Properties>
</file>